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5"/>
  </p:sldMasterIdLst>
  <p:notesMasterIdLst>
    <p:notesMasterId r:id="rId14"/>
  </p:notesMasterIdLst>
  <p:sldIdLst>
    <p:sldId id="289" r:id="rId6"/>
    <p:sldId id="275" r:id="rId7"/>
    <p:sldId id="291" r:id="rId8"/>
    <p:sldId id="294" r:id="rId9"/>
    <p:sldId id="276" r:id="rId10"/>
    <p:sldId id="293" r:id="rId11"/>
    <p:sldId id="282" r:id="rId12"/>
    <p:sldId id="29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BA146-64BD-97BD-8D35-58EC88A708B4}" v="30" dt="2025-04-21T17:36:47.492"/>
    <p1510:client id="{67AD29C0-8820-4BF8-8A0C-C3C912F22E87}" v="857" dt="2025-04-21T17:32:40.487"/>
    <p1510:client id="{8439FA56-B243-FB2E-EA93-CB51518B3038}" v="129" dt="2025-04-22T10:29:58.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D17220-D648-42A8-89B8-0F7EC725BD0C}"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2400AAE3-D9B9-461A-9744-286A2393A22D}">
      <dgm:prSet/>
      <dgm:spPr/>
      <dgm:t>
        <a:bodyPr/>
        <a:lstStyle/>
        <a:p>
          <a:r>
            <a:rPr lang="en-US"/>
            <a:t>Batch updates to student-mentor assignments</a:t>
          </a:r>
        </a:p>
      </dgm:t>
    </dgm:pt>
    <dgm:pt modelId="{47F00D78-33A9-4008-BB5B-AD0B84E8F0EC}" type="parTrans" cxnId="{DC7642AA-1F91-48E4-B1AF-76B7131F4BA5}">
      <dgm:prSet/>
      <dgm:spPr/>
      <dgm:t>
        <a:bodyPr/>
        <a:lstStyle/>
        <a:p>
          <a:endParaRPr lang="en-US"/>
        </a:p>
      </dgm:t>
    </dgm:pt>
    <dgm:pt modelId="{8E290E2B-D7AC-4C72-AB5A-64EF912F7EEC}" type="sibTrans" cxnId="{DC7642AA-1F91-48E4-B1AF-76B7131F4BA5}">
      <dgm:prSet phldrT="1" phldr="0"/>
      <dgm:spPr/>
      <dgm:t>
        <a:bodyPr/>
        <a:lstStyle/>
        <a:p>
          <a:r>
            <a:rPr lang="en-US"/>
            <a:t>1</a:t>
          </a:r>
        </a:p>
      </dgm:t>
    </dgm:pt>
    <dgm:pt modelId="{65FA7665-D325-45DA-AD31-838D9F6007DA}">
      <dgm:prSet/>
      <dgm:spPr/>
      <dgm:t>
        <a:bodyPr/>
        <a:lstStyle/>
        <a:p>
          <a:r>
            <a:rPr lang="en-US"/>
            <a:t>Automate testing</a:t>
          </a:r>
        </a:p>
      </dgm:t>
    </dgm:pt>
    <dgm:pt modelId="{381B0076-71BB-4FD3-B6A3-6928EACEE175}" type="parTrans" cxnId="{0D52A121-E56E-4665-A455-06D7CA0F2657}">
      <dgm:prSet/>
      <dgm:spPr/>
      <dgm:t>
        <a:bodyPr/>
        <a:lstStyle/>
        <a:p>
          <a:endParaRPr lang="en-US"/>
        </a:p>
      </dgm:t>
    </dgm:pt>
    <dgm:pt modelId="{9937D459-3B99-494E-A76B-36932B915035}" type="sibTrans" cxnId="{0D52A121-E56E-4665-A455-06D7CA0F2657}">
      <dgm:prSet phldrT="2" phldr="0"/>
      <dgm:spPr/>
      <dgm:t>
        <a:bodyPr/>
        <a:lstStyle/>
        <a:p>
          <a:r>
            <a:rPr lang="en-US"/>
            <a:t>2</a:t>
          </a:r>
        </a:p>
      </dgm:t>
    </dgm:pt>
    <dgm:pt modelId="{3B43D1A0-4853-4433-B277-1FFB7E49F9DF}">
      <dgm:prSet/>
      <dgm:spPr/>
      <dgm:t>
        <a:bodyPr/>
        <a:lstStyle/>
        <a:p>
          <a:r>
            <a:rPr lang="en-US"/>
            <a:t>Add student workers or TAs as admins</a:t>
          </a:r>
        </a:p>
      </dgm:t>
    </dgm:pt>
    <dgm:pt modelId="{A6B8A310-8577-40B0-9ED0-48B35B028CAE}" type="parTrans" cxnId="{83C0EF56-C98D-422A-A804-16E4800129DD}">
      <dgm:prSet/>
      <dgm:spPr/>
      <dgm:t>
        <a:bodyPr/>
        <a:lstStyle/>
        <a:p>
          <a:endParaRPr lang="en-US"/>
        </a:p>
      </dgm:t>
    </dgm:pt>
    <dgm:pt modelId="{8E1C7DDA-30CB-4B00-9ECA-BEC24C54B48A}" type="sibTrans" cxnId="{83C0EF56-C98D-422A-A804-16E4800129DD}">
      <dgm:prSet phldrT="3" phldr="0"/>
      <dgm:spPr/>
      <dgm:t>
        <a:bodyPr/>
        <a:lstStyle/>
        <a:p>
          <a:r>
            <a:rPr lang="en-US"/>
            <a:t>3</a:t>
          </a:r>
        </a:p>
      </dgm:t>
    </dgm:pt>
    <dgm:pt modelId="{49D8C373-CA52-4AEF-8BAD-3909CC28E357}">
      <dgm:prSet/>
      <dgm:spPr/>
      <dgm:t>
        <a:bodyPr/>
        <a:lstStyle/>
        <a:p>
          <a:r>
            <a:rPr lang="en-US"/>
            <a:t>Add cohort tracking</a:t>
          </a:r>
        </a:p>
      </dgm:t>
    </dgm:pt>
    <dgm:pt modelId="{4C5C99ED-1320-444A-8236-339285159A0C}" type="parTrans" cxnId="{EE484D30-E81C-4B01-8B33-D2924E0C86DB}">
      <dgm:prSet/>
      <dgm:spPr/>
      <dgm:t>
        <a:bodyPr/>
        <a:lstStyle/>
        <a:p>
          <a:endParaRPr lang="en-US"/>
        </a:p>
      </dgm:t>
    </dgm:pt>
    <dgm:pt modelId="{D01BB8A7-83FF-46EB-B90A-0E1D95A65600}" type="sibTrans" cxnId="{EE484D30-E81C-4B01-8B33-D2924E0C86DB}">
      <dgm:prSet phldrT="4" phldr="0"/>
      <dgm:spPr/>
      <dgm:t>
        <a:bodyPr/>
        <a:lstStyle/>
        <a:p>
          <a:r>
            <a:rPr lang="en-US"/>
            <a:t>4</a:t>
          </a:r>
        </a:p>
      </dgm:t>
    </dgm:pt>
    <dgm:pt modelId="{04CDCE3C-AF67-4685-8482-5281E41BF134}" type="pres">
      <dgm:prSet presAssocID="{39D17220-D648-42A8-89B8-0F7EC725BD0C}" presName="Name0" presStyleCnt="0">
        <dgm:presLayoutVars>
          <dgm:animLvl val="lvl"/>
          <dgm:resizeHandles val="exact"/>
        </dgm:presLayoutVars>
      </dgm:prSet>
      <dgm:spPr/>
    </dgm:pt>
    <dgm:pt modelId="{F565F4CA-AF25-4125-AA85-2BB7EB025930}" type="pres">
      <dgm:prSet presAssocID="{2400AAE3-D9B9-461A-9744-286A2393A22D}" presName="compositeNode" presStyleCnt="0">
        <dgm:presLayoutVars>
          <dgm:bulletEnabled val="1"/>
        </dgm:presLayoutVars>
      </dgm:prSet>
      <dgm:spPr/>
    </dgm:pt>
    <dgm:pt modelId="{DF55F2A5-3535-412B-BD3A-360FA70AFFF5}" type="pres">
      <dgm:prSet presAssocID="{2400AAE3-D9B9-461A-9744-286A2393A22D}" presName="bgRect" presStyleLbl="bgAccFollowNode1" presStyleIdx="0" presStyleCnt="4"/>
      <dgm:spPr/>
    </dgm:pt>
    <dgm:pt modelId="{28D758CE-4F26-4AAD-BFA1-CCB7ABD66CA9}" type="pres">
      <dgm:prSet presAssocID="{8E290E2B-D7AC-4C72-AB5A-64EF912F7EEC}" presName="sibTransNodeCircle" presStyleLbl="alignNode1" presStyleIdx="0" presStyleCnt="8">
        <dgm:presLayoutVars>
          <dgm:chMax val="0"/>
          <dgm:bulletEnabled/>
        </dgm:presLayoutVars>
      </dgm:prSet>
      <dgm:spPr/>
    </dgm:pt>
    <dgm:pt modelId="{6113A5EE-5384-42FB-9096-20159EA6608E}" type="pres">
      <dgm:prSet presAssocID="{2400AAE3-D9B9-461A-9744-286A2393A22D}" presName="bottomLine" presStyleLbl="alignNode1" presStyleIdx="1" presStyleCnt="8">
        <dgm:presLayoutVars/>
      </dgm:prSet>
      <dgm:spPr/>
    </dgm:pt>
    <dgm:pt modelId="{8E27EC62-4891-4F34-83B0-EB08A58DFDF0}" type="pres">
      <dgm:prSet presAssocID="{2400AAE3-D9B9-461A-9744-286A2393A22D}" presName="nodeText" presStyleLbl="bgAccFollowNode1" presStyleIdx="0" presStyleCnt="4">
        <dgm:presLayoutVars>
          <dgm:bulletEnabled val="1"/>
        </dgm:presLayoutVars>
      </dgm:prSet>
      <dgm:spPr/>
    </dgm:pt>
    <dgm:pt modelId="{45D1BA4F-708F-4580-A2B4-E1FD3C1CAA95}" type="pres">
      <dgm:prSet presAssocID="{8E290E2B-D7AC-4C72-AB5A-64EF912F7EEC}" presName="sibTrans" presStyleCnt="0"/>
      <dgm:spPr/>
    </dgm:pt>
    <dgm:pt modelId="{9272CAD3-2C15-42A7-8EDD-137F51A22213}" type="pres">
      <dgm:prSet presAssocID="{65FA7665-D325-45DA-AD31-838D9F6007DA}" presName="compositeNode" presStyleCnt="0">
        <dgm:presLayoutVars>
          <dgm:bulletEnabled val="1"/>
        </dgm:presLayoutVars>
      </dgm:prSet>
      <dgm:spPr/>
    </dgm:pt>
    <dgm:pt modelId="{72780488-7397-4E38-9924-54FE8C20AF95}" type="pres">
      <dgm:prSet presAssocID="{65FA7665-D325-45DA-AD31-838D9F6007DA}" presName="bgRect" presStyleLbl="bgAccFollowNode1" presStyleIdx="1" presStyleCnt="4"/>
      <dgm:spPr/>
    </dgm:pt>
    <dgm:pt modelId="{896D877C-E472-4B0B-844A-4169727162C9}" type="pres">
      <dgm:prSet presAssocID="{9937D459-3B99-494E-A76B-36932B915035}" presName="sibTransNodeCircle" presStyleLbl="alignNode1" presStyleIdx="2" presStyleCnt="8">
        <dgm:presLayoutVars>
          <dgm:chMax val="0"/>
          <dgm:bulletEnabled/>
        </dgm:presLayoutVars>
      </dgm:prSet>
      <dgm:spPr/>
    </dgm:pt>
    <dgm:pt modelId="{B26ED0F0-9266-4539-A5CB-34B391BF0A75}" type="pres">
      <dgm:prSet presAssocID="{65FA7665-D325-45DA-AD31-838D9F6007DA}" presName="bottomLine" presStyleLbl="alignNode1" presStyleIdx="3" presStyleCnt="8">
        <dgm:presLayoutVars/>
      </dgm:prSet>
      <dgm:spPr/>
    </dgm:pt>
    <dgm:pt modelId="{6F8E92DF-1CE3-4F0B-98B4-DF279AC13C92}" type="pres">
      <dgm:prSet presAssocID="{65FA7665-D325-45DA-AD31-838D9F6007DA}" presName="nodeText" presStyleLbl="bgAccFollowNode1" presStyleIdx="1" presStyleCnt="4">
        <dgm:presLayoutVars>
          <dgm:bulletEnabled val="1"/>
        </dgm:presLayoutVars>
      </dgm:prSet>
      <dgm:spPr/>
    </dgm:pt>
    <dgm:pt modelId="{F89AB617-5AC9-493D-A56D-4BCF2C9519A6}" type="pres">
      <dgm:prSet presAssocID="{9937D459-3B99-494E-A76B-36932B915035}" presName="sibTrans" presStyleCnt="0"/>
      <dgm:spPr/>
    </dgm:pt>
    <dgm:pt modelId="{D118BCA1-682B-4A5D-B4D3-E72FA5EDC2BE}" type="pres">
      <dgm:prSet presAssocID="{3B43D1A0-4853-4433-B277-1FFB7E49F9DF}" presName="compositeNode" presStyleCnt="0">
        <dgm:presLayoutVars>
          <dgm:bulletEnabled val="1"/>
        </dgm:presLayoutVars>
      </dgm:prSet>
      <dgm:spPr/>
    </dgm:pt>
    <dgm:pt modelId="{C6D6A9B0-7527-427E-87C5-84392C9DA26B}" type="pres">
      <dgm:prSet presAssocID="{3B43D1A0-4853-4433-B277-1FFB7E49F9DF}" presName="bgRect" presStyleLbl="bgAccFollowNode1" presStyleIdx="2" presStyleCnt="4"/>
      <dgm:spPr/>
    </dgm:pt>
    <dgm:pt modelId="{655D50B5-1723-4533-BABE-0C9D23ACDCDA}" type="pres">
      <dgm:prSet presAssocID="{8E1C7DDA-30CB-4B00-9ECA-BEC24C54B48A}" presName="sibTransNodeCircle" presStyleLbl="alignNode1" presStyleIdx="4" presStyleCnt="8">
        <dgm:presLayoutVars>
          <dgm:chMax val="0"/>
          <dgm:bulletEnabled/>
        </dgm:presLayoutVars>
      </dgm:prSet>
      <dgm:spPr/>
    </dgm:pt>
    <dgm:pt modelId="{90C1378E-34E1-40CF-82B0-9230FDADDDDC}" type="pres">
      <dgm:prSet presAssocID="{3B43D1A0-4853-4433-B277-1FFB7E49F9DF}" presName="bottomLine" presStyleLbl="alignNode1" presStyleIdx="5" presStyleCnt="8">
        <dgm:presLayoutVars/>
      </dgm:prSet>
      <dgm:spPr/>
    </dgm:pt>
    <dgm:pt modelId="{254532C9-70DD-4049-AA1B-1D2170ED2024}" type="pres">
      <dgm:prSet presAssocID="{3B43D1A0-4853-4433-B277-1FFB7E49F9DF}" presName="nodeText" presStyleLbl="bgAccFollowNode1" presStyleIdx="2" presStyleCnt="4">
        <dgm:presLayoutVars>
          <dgm:bulletEnabled val="1"/>
        </dgm:presLayoutVars>
      </dgm:prSet>
      <dgm:spPr/>
    </dgm:pt>
    <dgm:pt modelId="{5571D26E-5F55-4A4D-83EE-09D0FCBF0D57}" type="pres">
      <dgm:prSet presAssocID="{8E1C7DDA-30CB-4B00-9ECA-BEC24C54B48A}" presName="sibTrans" presStyleCnt="0"/>
      <dgm:spPr/>
    </dgm:pt>
    <dgm:pt modelId="{40A3DD9A-332D-4826-BCBB-E08C769661F9}" type="pres">
      <dgm:prSet presAssocID="{49D8C373-CA52-4AEF-8BAD-3909CC28E357}" presName="compositeNode" presStyleCnt="0">
        <dgm:presLayoutVars>
          <dgm:bulletEnabled val="1"/>
        </dgm:presLayoutVars>
      </dgm:prSet>
      <dgm:spPr/>
    </dgm:pt>
    <dgm:pt modelId="{0B72C62D-03E4-4F79-A354-4B6532A00969}" type="pres">
      <dgm:prSet presAssocID="{49D8C373-CA52-4AEF-8BAD-3909CC28E357}" presName="bgRect" presStyleLbl="bgAccFollowNode1" presStyleIdx="3" presStyleCnt="4"/>
      <dgm:spPr/>
    </dgm:pt>
    <dgm:pt modelId="{70FA9392-2FA3-4171-9456-E1C2DDB3371C}" type="pres">
      <dgm:prSet presAssocID="{D01BB8A7-83FF-46EB-B90A-0E1D95A65600}" presName="sibTransNodeCircle" presStyleLbl="alignNode1" presStyleIdx="6" presStyleCnt="8">
        <dgm:presLayoutVars>
          <dgm:chMax val="0"/>
          <dgm:bulletEnabled/>
        </dgm:presLayoutVars>
      </dgm:prSet>
      <dgm:spPr/>
    </dgm:pt>
    <dgm:pt modelId="{0C3E61E3-CA9D-4B20-997E-92732FF6C428}" type="pres">
      <dgm:prSet presAssocID="{49D8C373-CA52-4AEF-8BAD-3909CC28E357}" presName="bottomLine" presStyleLbl="alignNode1" presStyleIdx="7" presStyleCnt="8">
        <dgm:presLayoutVars/>
      </dgm:prSet>
      <dgm:spPr/>
    </dgm:pt>
    <dgm:pt modelId="{756CE944-D2D1-4BD5-AF72-43F110A286C2}" type="pres">
      <dgm:prSet presAssocID="{49D8C373-CA52-4AEF-8BAD-3909CC28E357}" presName="nodeText" presStyleLbl="bgAccFollowNode1" presStyleIdx="3" presStyleCnt="4">
        <dgm:presLayoutVars>
          <dgm:bulletEnabled val="1"/>
        </dgm:presLayoutVars>
      </dgm:prSet>
      <dgm:spPr/>
    </dgm:pt>
  </dgm:ptLst>
  <dgm:cxnLst>
    <dgm:cxn modelId="{DA845003-276A-437F-8844-E105CCF24FC6}" type="presOf" srcId="{9937D459-3B99-494E-A76B-36932B915035}" destId="{896D877C-E472-4B0B-844A-4169727162C9}" srcOrd="0" destOrd="0" presId="urn:microsoft.com/office/officeart/2016/7/layout/BasicLinearProcessNumbered"/>
    <dgm:cxn modelId="{D401C713-A4B5-45B7-BB26-89259FAD251B}" type="presOf" srcId="{8E1C7DDA-30CB-4B00-9ECA-BEC24C54B48A}" destId="{655D50B5-1723-4533-BABE-0C9D23ACDCDA}" srcOrd="0" destOrd="0" presId="urn:microsoft.com/office/officeart/2016/7/layout/BasicLinearProcessNumbered"/>
    <dgm:cxn modelId="{32FC4B16-0EFE-4A70-8510-8706E4D1380C}" type="presOf" srcId="{D01BB8A7-83FF-46EB-B90A-0E1D95A65600}" destId="{70FA9392-2FA3-4171-9456-E1C2DDB3371C}" srcOrd="0" destOrd="0" presId="urn:microsoft.com/office/officeart/2016/7/layout/BasicLinearProcessNumbered"/>
    <dgm:cxn modelId="{0D52A121-E56E-4665-A455-06D7CA0F2657}" srcId="{39D17220-D648-42A8-89B8-0F7EC725BD0C}" destId="{65FA7665-D325-45DA-AD31-838D9F6007DA}" srcOrd="1" destOrd="0" parTransId="{381B0076-71BB-4FD3-B6A3-6928EACEE175}" sibTransId="{9937D459-3B99-494E-A76B-36932B915035}"/>
    <dgm:cxn modelId="{0733AB21-EA8E-4D62-8AC1-5A4CCBB1F16C}" type="presOf" srcId="{8E290E2B-D7AC-4C72-AB5A-64EF912F7EEC}" destId="{28D758CE-4F26-4AAD-BFA1-CCB7ABD66CA9}" srcOrd="0" destOrd="0" presId="urn:microsoft.com/office/officeart/2016/7/layout/BasicLinearProcessNumbered"/>
    <dgm:cxn modelId="{EE484D30-E81C-4B01-8B33-D2924E0C86DB}" srcId="{39D17220-D648-42A8-89B8-0F7EC725BD0C}" destId="{49D8C373-CA52-4AEF-8BAD-3909CC28E357}" srcOrd="3" destOrd="0" parTransId="{4C5C99ED-1320-444A-8236-339285159A0C}" sibTransId="{D01BB8A7-83FF-46EB-B90A-0E1D95A65600}"/>
    <dgm:cxn modelId="{A3FD0036-1D9F-4C95-88E7-7AFAD7D155DB}" type="presOf" srcId="{49D8C373-CA52-4AEF-8BAD-3909CC28E357}" destId="{756CE944-D2D1-4BD5-AF72-43F110A286C2}" srcOrd="1" destOrd="0" presId="urn:microsoft.com/office/officeart/2016/7/layout/BasicLinearProcessNumbered"/>
    <dgm:cxn modelId="{46AC6438-A4BF-4752-9C54-B6D7A535E17F}" type="presOf" srcId="{2400AAE3-D9B9-461A-9744-286A2393A22D}" destId="{DF55F2A5-3535-412B-BD3A-360FA70AFFF5}" srcOrd="0" destOrd="0" presId="urn:microsoft.com/office/officeart/2016/7/layout/BasicLinearProcessNumbered"/>
    <dgm:cxn modelId="{1B04866B-5BFD-4904-9E64-FDB8EF088851}" type="presOf" srcId="{65FA7665-D325-45DA-AD31-838D9F6007DA}" destId="{72780488-7397-4E38-9924-54FE8C20AF95}" srcOrd="0" destOrd="0" presId="urn:microsoft.com/office/officeart/2016/7/layout/BasicLinearProcessNumbered"/>
    <dgm:cxn modelId="{A9EFE26B-3195-48B0-AD9F-0B6FFF2475E9}" type="presOf" srcId="{2400AAE3-D9B9-461A-9744-286A2393A22D}" destId="{8E27EC62-4891-4F34-83B0-EB08A58DFDF0}" srcOrd="1" destOrd="0" presId="urn:microsoft.com/office/officeart/2016/7/layout/BasicLinearProcessNumbered"/>
    <dgm:cxn modelId="{C09D256F-0C8E-4D77-B7F1-D272CD010469}" type="presOf" srcId="{3B43D1A0-4853-4433-B277-1FFB7E49F9DF}" destId="{C6D6A9B0-7527-427E-87C5-84392C9DA26B}" srcOrd="0" destOrd="0" presId="urn:microsoft.com/office/officeart/2016/7/layout/BasicLinearProcessNumbered"/>
    <dgm:cxn modelId="{83C0EF56-C98D-422A-A804-16E4800129DD}" srcId="{39D17220-D648-42A8-89B8-0F7EC725BD0C}" destId="{3B43D1A0-4853-4433-B277-1FFB7E49F9DF}" srcOrd="2" destOrd="0" parTransId="{A6B8A310-8577-40B0-9ED0-48B35B028CAE}" sibTransId="{8E1C7DDA-30CB-4B00-9ECA-BEC24C54B48A}"/>
    <dgm:cxn modelId="{008D4391-A764-45C9-81B9-3BB4E624363D}" type="presOf" srcId="{65FA7665-D325-45DA-AD31-838D9F6007DA}" destId="{6F8E92DF-1CE3-4F0B-98B4-DF279AC13C92}" srcOrd="1" destOrd="0" presId="urn:microsoft.com/office/officeart/2016/7/layout/BasicLinearProcessNumbered"/>
    <dgm:cxn modelId="{8ED6C593-BE50-48C2-87CA-6A0851C2A985}" type="presOf" srcId="{39D17220-D648-42A8-89B8-0F7EC725BD0C}" destId="{04CDCE3C-AF67-4685-8482-5281E41BF134}" srcOrd="0" destOrd="0" presId="urn:microsoft.com/office/officeart/2016/7/layout/BasicLinearProcessNumbered"/>
    <dgm:cxn modelId="{DC7642AA-1F91-48E4-B1AF-76B7131F4BA5}" srcId="{39D17220-D648-42A8-89B8-0F7EC725BD0C}" destId="{2400AAE3-D9B9-461A-9744-286A2393A22D}" srcOrd="0" destOrd="0" parTransId="{47F00D78-33A9-4008-BB5B-AD0B84E8F0EC}" sibTransId="{8E290E2B-D7AC-4C72-AB5A-64EF912F7EEC}"/>
    <dgm:cxn modelId="{2F8AB0E7-5B7D-426A-8B69-F28D5D63580C}" type="presOf" srcId="{49D8C373-CA52-4AEF-8BAD-3909CC28E357}" destId="{0B72C62D-03E4-4F79-A354-4B6532A00969}" srcOrd="0" destOrd="0" presId="urn:microsoft.com/office/officeart/2016/7/layout/BasicLinearProcessNumbered"/>
    <dgm:cxn modelId="{C98C0AF0-3FC3-40D2-9FA0-085AB8A09E44}" type="presOf" srcId="{3B43D1A0-4853-4433-B277-1FFB7E49F9DF}" destId="{254532C9-70DD-4049-AA1B-1D2170ED2024}" srcOrd="1" destOrd="0" presId="urn:microsoft.com/office/officeart/2016/7/layout/BasicLinearProcessNumbered"/>
    <dgm:cxn modelId="{0734306A-2CCE-45B9-8B33-647AFEE65201}" type="presParOf" srcId="{04CDCE3C-AF67-4685-8482-5281E41BF134}" destId="{F565F4CA-AF25-4125-AA85-2BB7EB025930}" srcOrd="0" destOrd="0" presId="urn:microsoft.com/office/officeart/2016/7/layout/BasicLinearProcessNumbered"/>
    <dgm:cxn modelId="{38F89CD2-4DF8-4A86-90B4-BC2EE53034B5}" type="presParOf" srcId="{F565F4CA-AF25-4125-AA85-2BB7EB025930}" destId="{DF55F2A5-3535-412B-BD3A-360FA70AFFF5}" srcOrd="0" destOrd="0" presId="urn:microsoft.com/office/officeart/2016/7/layout/BasicLinearProcessNumbered"/>
    <dgm:cxn modelId="{6EA071D7-A697-4498-8F2A-27A6F7DB828B}" type="presParOf" srcId="{F565F4CA-AF25-4125-AA85-2BB7EB025930}" destId="{28D758CE-4F26-4AAD-BFA1-CCB7ABD66CA9}" srcOrd="1" destOrd="0" presId="urn:microsoft.com/office/officeart/2016/7/layout/BasicLinearProcessNumbered"/>
    <dgm:cxn modelId="{25C34F3B-9990-428E-B671-ABDCF9CB0096}" type="presParOf" srcId="{F565F4CA-AF25-4125-AA85-2BB7EB025930}" destId="{6113A5EE-5384-42FB-9096-20159EA6608E}" srcOrd="2" destOrd="0" presId="urn:microsoft.com/office/officeart/2016/7/layout/BasicLinearProcessNumbered"/>
    <dgm:cxn modelId="{B50A025E-CFCB-4FDF-8DAA-C8B93847910D}" type="presParOf" srcId="{F565F4CA-AF25-4125-AA85-2BB7EB025930}" destId="{8E27EC62-4891-4F34-83B0-EB08A58DFDF0}" srcOrd="3" destOrd="0" presId="urn:microsoft.com/office/officeart/2016/7/layout/BasicLinearProcessNumbered"/>
    <dgm:cxn modelId="{CDE81616-A948-41DA-B718-F2081C5616E6}" type="presParOf" srcId="{04CDCE3C-AF67-4685-8482-5281E41BF134}" destId="{45D1BA4F-708F-4580-A2B4-E1FD3C1CAA95}" srcOrd="1" destOrd="0" presId="urn:microsoft.com/office/officeart/2016/7/layout/BasicLinearProcessNumbered"/>
    <dgm:cxn modelId="{80986D1B-CCE7-489C-BBB6-87F5463F6694}" type="presParOf" srcId="{04CDCE3C-AF67-4685-8482-5281E41BF134}" destId="{9272CAD3-2C15-42A7-8EDD-137F51A22213}" srcOrd="2" destOrd="0" presId="urn:microsoft.com/office/officeart/2016/7/layout/BasicLinearProcessNumbered"/>
    <dgm:cxn modelId="{0E9E2B14-51E4-4733-9EE6-22CE1CC59093}" type="presParOf" srcId="{9272CAD3-2C15-42A7-8EDD-137F51A22213}" destId="{72780488-7397-4E38-9924-54FE8C20AF95}" srcOrd="0" destOrd="0" presId="urn:microsoft.com/office/officeart/2016/7/layout/BasicLinearProcessNumbered"/>
    <dgm:cxn modelId="{C78AD32A-B1C5-4093-B06F-99AEB61358A9}" type="presParOf" srcId="{9272CAD3-2C15-42A7-8EDD-137F51A22213}" destId="{896D877C-E472-4B0B-844A-4169727162C9}" srcOrd="1" destOrd="0" presId="urn:microsoft.com/office/officeart/2016/7/layout/BasicLinearProcessNumbered"/>
    <dgm:cxn modelId="{5CC0381B-8B25-42A3-A0FA-46A70978705E}" type="presParOf" srcId="{9272CAD3-2C15-42A7-8EDD-137F51A22213}" destId="{B26ED0F0-9266-4539-A5CB-34B391BF0A75}" srcOrd="2" destOrd="0" presId="urn:microsoft.com/office/officeart/2016/7/layout/BasicLinearProcessNumbered"/>
    <dgm:cxn modelId="{E4610FCB-D32F-4679-90C5-2302DA397493}" type="presParOf" srcId="{9272CAD3-2C15-42A7-8EDD-137F51A22213}" destId="{6F8E92DF-1CE3-4F0B-98B4-DF279AC13C92}" srcOrd="3" destOrd="0" presId="urn:microsoft.com/office/officeart/2016/7/layout/BasicLinearProcessNumbered"/>
    <dgm:cxn modelId="{E7310F7E-DCB8-4BAA-B45A-EC4155DEDF5B}" type="presParOf" srcId="{04CDCE3C-AF67-4685-8482-5281E41BF134}" destId="{F89AB617-5AC9-493D-A56D-4BCF2C9519A6}" srcOrd="3" destOrd="0" presId="urn:microsoft.com/office/officeart/2016/7/layout/BasicLinearProcessNumbered"/>
    <dgm:cxn modelId="{3D9B5114-0422-4CC9-A999-F958494ABDEA}" type="presParOf" srcId="{04CDCE3C-AF67-4685-8482-5281E41BF134}" destId="{D118BCA1-682B-4A5D-B4D3-E72FA5EDC2BE}" srcOrd="4" destOrd="0" presId="urn:microsoft.com/office/officeart/2016/7/layout/BasicLinearProcessNumbered"/>
    <dgm:cxn modelId="{08D2FCBD-7BF9-4A1B-A94B-8CDCE38EF1BA}" type="presParOf" srcId="{D118BCA1-682B-4A5D-B4D3-E72FA5EDC2BE}" destId="{C6D6A9B0-7527-427E-87C5-84392C9DA26B}" srcOrd="0" destOrd="0" presId="urn:microsoft.com/office/officeart/2016/7/layout/BasicLinearProcessNumbered"/>
    <dgm:cxn modelId="{15025491-2BD0-4B57-8487-72F70403CB3A}" type="presParOf" srcId="{D118BCA1-682B-4A5D-B4D3-E72FA5EDC2BE}" destId="{655D50B5-1723-4533-BABE-0C9D23ACDCDA}" srcOrd="1" destOrd="0" presId="urn:microsoft.com/office/officeart/2016/7/layout/BasicLinearProcessNumbered"/>
    <dgm:cxn modelId="{5B254AB5-365C-47BE-86F7-0FC680A3852B}" type="presParOf" srcId="{D118BCA1-682B-4A5D-B4D3-E72FA5EDC2BE}" destId="{90C1378E-34E1-40CF-82B0-9230FDADDDDC}" srcOrd="2" destOrd="0" presId="urn:microsoft.com/office/officeart/2016/7/layout/BasicLinearProcessNumbered"/>
    <dgm:cxn modelId="{16BB1F39-5B18-45CA-ACAC-67E49FA35870}" type="presParOf" srcId="{D118BCA1-682B-4A5D-B4D3-E72FA5EDC2BE}" destId="{254532C9-70DD-4049-AA1B-1D2170ED2024}" srcOrd="3" destOrd="0" presId="urn:microsoft.com/office/officeart/2016/7/layout/BasicLinearProcessNumbered"/>
    <dgm:cxn modelId="{29DCED68-83FE-4855-BB4D-063E597C0826}" type="presParOf" srcId="{04CDCE3C-AF67-4685-8482-5281E41BF134}" destId="{5571D26E-5F55-4A4D-83EE-09D0FCBF0D57}" srcOrd="5" destOrd="0" presId="urn:microsoft.com/office/officeart/2016/7/layout/BasicLinearProcessNumbered"/>
    <dgm:cxn modelId="{79DCB495-1525-43BA-8AD8-C64B6F0D9FCA}" type="presParOf" srcId="{04CDCE3C-AF67-4685-8482-5281E41BF134}" destId="{40A3DD9A-332D-4826-BCBB-E08C769661F9}" srcOrd="6" destOrd="0" presId="urn:microsoft.com/office/officeart/2016/7/layout/BasicLinearProcessNumbered"/>
    <dgm:cxn modelId="{ECC2E802-8900-44D1-952C-E08186F69D98}" type="presParOf" srcId="{40A3DD9A-332D-4826-BCBB-E08C769661F9}" destId="{0B72C62D-03E4-4F79-A354-4B6532A00969}" srcOrd="0" destOrd="0" presId="urn:microsoft.com/office/officeart/2016/7/layout/BasicLinearProcessNumbered"/>
    <dgm:cxn modelId="{46A73463-B078-4463-A7DA-B589E88546C1}" type="presParOf" srcId="{40A3DD9A-332D-4826-BCBB-E08C769661F9}" destId="{70FA9392-2FA3-4171-9456-E1C2DDB3371C}" srcOrd="1" destOrd="0" presId="urn:microsoft.com/office/officeart/2016/7/layout/BasicLinearProcessNumbered"/>
    <dgm:cxn modelId="{10FF9CD8-B546-4831-8EA1-02C6FEFCC49B}" type="presParOf" srcId="{40A3DD9A-332D-4826-BCBB-E08C769661F9}" destId="{0C3E61E3-CA9D-4B20-997E-92732FF6C428}" srcOrd="2" destOrd="0" presId="urn:microsoft.com/office/officeart/2016/7/layout/BasicLinearProcessNumbered"/>
    <dgm:cxn modelId="{BD643802-08DF-42FF-B222-BC507B584308}" type="presParOf" srcId="{40A3DD9A-332D-4826-BCBB-E08C769661F9}" destId="{756CE944-D2D1-4BD5-AF72-43F110A286C2}" srcOrd="3" destOrd="0" presId="urn:microsoft.com/office/officeart/2016/7/layout/BasicLinearProcessNumbered"/>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5F2A5-3535-412B-BD3A-360FA70AFFF5}">
      <dsp:nvSpPr>
        <dsp:cNvPr id="0" name=""/>
        <dsp:cNvSpPr/>
      </dsp:nvSpPr>
      <dsp:spPr>
        <a:xfrm>
          <a:off x="2946" y="172467"/>
          <a:ext cx="2337792" cy="327290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1066800">
            <a:lnSpc>
              <a:spcPct val="90000"/>
            </a:lnSpc>
            <a:spcBef>
              <a:spcPct val="0"/>
            </a:spcBef>
            <a:spcAft>
              <a:spcPct val="35000"/>
            </a:spcAft>
            <a:buNone/>
          </a:pPr>
          <a:r>
            <a:rPr lang="en-US" sz="2400" kern="1200"/>
            <a:t>Batch updates to student-mentor assignments</a:t>
          </a:r>
        </a:p>
      </dsp:txBody>
      <dsp:txXfrm>
        <a:off x="2946" y="1416173"/>
        <a:ext cx="2337792" cy="1963745"/>
      </dsp:txXfrm>
    </dsp:sp>
    <dsp:sp modelId="{28D758CE-4F26-4AAD-BFA1-CCB7ABD66CA9}">
      <dsp:nvSpPr>
        <dsp:cNvPr id="0" name=""/>
        <dsp:cNvSpPr/>
      </dsp:nvSpPr>
      <dsp:spPr>
        <a:xfrm>
          <a:off x="680906" y="499758"/>
          <a:ext cx="981872" cy="98187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24698" y="643550"/>
        <a:ext cx="694288" cy="694288"/>
      </dsp:txXfrm>
    </dsp:sp>
    <dsp:sp modelId="{6113A5EE-5384-42FB-9096-20159EA6608E}">
      <dsp:nvSpPr>
        <dsp:cNvPr id="0" name=""/>
        <dsp:cNvSpPr/>
      </dsp:nvSpPr>
      <dsp:spPr>
        <a:xfrm>
          <a:off x="2946" y="3445305"/>
          <a:ext cx="2337792"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780488-7397-4E38-9924-54FE8C20AF95}">
      <dsp:nvSpPr>
        <dsp:cNvPr id="0" name=""/>
        <dsp:cNvSpPr/>
      </dsp:nvSpPr>
      <dsp:spPr>
        <a:xfrm>
          <a:off x="2574518" y="172467"/>
          <a:ext cx="2337792" cy="327290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1066800">
            <a:lnSpc>
              <a:spcPct val="90000"/>
            </a:lnSpc>
            <a:spcBef>
              <a:spcPct val="0"/>
            </a:spcBef>
            <a:spcAft>
              <a:spcPct val="35000"/>
            </a:spcAft>
            <a:buNone/>
          </a:pPr>
          <a:r>
            <a:rPr lang="en-US" sz="2400" kern="1200"/>
            <a:t>Automate testing</a:t>
          </a:r>
        </a:p>
      </dsp:txBody>
      <dsp:txXfrm>
        <a:off x="2574518" y="1416173"/>
        <a:ext cx="2337792" cy="1963745"/>
      </dsp:txXfrm>
    </dsp:sp>
    <dsp:sp modelId="{896D877C-E472-4B0B-844A-4169727162C9}">
      <dsp:nvSpPr>
        <dsp:cNvPr id="0" name=""/>
        <dsp:cNvSpPr/>
      </dsp:nvSpPr>
      <dsp:spPr>
        <a:xfrm>
          <a:off x="3252477" y="499758"/>
          <a:ext cx="981872" cy="981872"/>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396269" y="643550"/>
        <a:ext cx="694288" cy="694288"/>
      </dsp:txXfrm>
    </dsp:sp>
    <dsp:sp modelId="{B26ED0F0-9266-4539-A5CB-34B391BF0A75}">
      <dsp:nvSpPr>
        <dsp:cNvPr id="0" name=""/>
        <dsp:cNvSpPr/>
      </dsp:nvSpPr>
      <dsp:spPr>
        <a:xfrm>
          <a:off x="2574518" y="3445305"/>
          <a:ext cx="2337792"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D6A9B0-7527-427E-87C5-84392C9DA26B}">
      <dsp:nvSpPr>
        <dsp:cNvPr id="0" name=""/>
        <dsp:cNvSpPr/>
      </dsp:nvSpPr>
      <dsp:spPr>
        <a:xfrm>
          <a:off x="5146089" y="172467"/>
          <a:ext cx="2337792" cy="327290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1066800">
            <a:lnSpc>
              <a:spcPct val="90000"/>
            </a:lnSpc>
            <a:spcBef>
              <a:spcPct val="0"/>
            </a:spcBef>
            <a:spcAft>
              <a:spcPct val="35000"/>
            </a:spcAft>
            <a:buNone/>
          </a:pPr>
          <a:r>
            <a:rPr lang="en-US" sz="2400" kern="1200"/>
            <a:t>Add student workers or TAs as admins</a:t>
          </a:r>
        </a:p>
      </dsp:txBody>
      <dsp:txXfrm>
        <a:off x="5146089" y="1416173"/>
        <a:ext cx="2337792" cy="1963745"/>
      </dsp:txXfrm>
    </dsp:sp>
    <dsp:sp modelId="{655D50B5-1723-4533-BABE-0C9D23ACDCDA}">
      <dsp:nvSpPr>
        <dsp:cNvPr id="0" name=""/>
        <dsp:cNvSpPr/>
      </dsp:nvSpPr>
      <dsp:spPr>
        <a:xfrm>
          <a:off x="5824049" y="499758"/>
          <a:ext cx="981872" cy="981872"/>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5967841" y="643550"/>
        <a:ext cx="694288" cy="694288"/>
      </dsp:txXfrm>
    </dsp:sp>
    <dsp:sp modelId="{90C1378E-34E1-40CF-82B0-9230FDADDDDC}">
      <dsp:nvSpPr>
        <dsp:cNvPr id="0" name=""/>
        <dsp:cNvSpPr/>
      </dsp:nvSpPr>
      <dsp:spPr>
        <a:xfrm>
          <a:off x="5146089" y="3445305"/>
          <a:ext cx="2337792"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72C62D-03E4-4F79-A354-4B6532A00969}">
      <dsp:nvSpPr>
        <dsp:cNvPr id="0" name=""/>
        <dsp:cNvSpPr/>
      </dsp:nvSpPr>
      <dsp:spPr>
        <a:xfrm>
          <a:off x="7717661" y="172467"/>
          <a:ext cx="2337792" cy="327290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1066800">
            <a:lnSpc>
              <a:spcPct val="90000"/>
            </a:lnSpc>
            <a:spcBef>
              <a:spcPct val="0"/>
            </a:spcBef>
            <a:spcAft>
              <a:spcPct val="35000"/>
            </a:spcAft>
            <a:buNone/>
          </a:pPr>
          <a:r>
            <a:rPr lang="en-US" sz="2400" kern="1200"/>
            <a:t>Add cohort tracking</a:t>
          </a:r>
        </a:p>
      </dsp:txBody>
      <dsp:txXfrm>
        <a:off x="7717661" y="1416173"/>
        <a:ext cx="2337792" cy="1963745"/>
      </dsp:txXfrm>
    </dsp:sp>
    <dsp:sp modelId="{70FA9392-2FA3-4171-9456-E1C2DDB3371C}">
      <dsp:nvSpPr>
        <dsp:cNvPr id="0" name=""/>
        <dsp:cNvSpPr/>
      </dsp:nvSpPr>
      <dsp:spPr>
        <a:xfrm>
          <a:off x="8395620" y="499758"/>
          <a:ext cx="981872" cy="981872"/>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539412" y="643550"/>
        <a:ext cx="694288" cy="694288"/>
      </dsp:txXfrm>
    </dsp:sp>
    <dsp:sp modelId="{0C3E61E3-CA9D-4B20-997E-92732FF6C428}">
      <dsp:nvSpPr>
        <dsp:cNvPr id="0" name=""/>
        <dsp:cNvSpPr/>
      </dsp:nvSpPr>
      <dsp:spPr>
        <a:xfrm>
          <a:off x="7717661" y="3445305"/>
          <a:ext cx="2337792"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E2175-4A5A-412E-B544-FA3E7BE1D39D}"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EA6D1-6F22-46FD-AD91-FC510839F779}" type="slidenum">
              <a:rPr lang="en-US" smtClean="0"/>
              <a:t>‹#›</a:t>
            </a:fld>
            <a:endParaRPr lang="en-US"/>
          </a:p>
        </p:txBody>
      </p:sp>
    </p:spTree>
    <p:extLst>
      <p:ext uri="{BB962C8B-B14F-4D97-AF65-F5344CB8AC3E}">
        <p14:creationId xmlns:p14="http://schemas.microsoft.com/office/powerpoint/2010/main" val="152595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ntor-management-system-cs495.github.i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34.170.92.44:8000/admi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34.170.92.44:8000/admi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https://mentor-management-system-cs495.github.io/</a:t>
            </a:r>
            <a:r>
              <a:rPr lang="en-US"/>
              <a:t> </a:t>
            </a:r>
          </a:p>
        </p:txBody>
      </p:sp>
      <p:sp>
        <p:nvSpPr>
          <p:cNvPr id="4" name="Slide Number Placeholder 3"/>
          <p:cNvSpPr>
            <a:spLocks noGrp="1"/>
          </p:cNvSpPr>
          <p:nvPr>
            <p:ph type="sldNum" sz="quarter" idx="5"/>
          </p:nvPr>
        </p:nvSpPr>
        <p:spPr/>
        <p:txBody>
          <a:bodyPr/>
          <a:lstStyle/>
          <a:p>
            <a:fld id="{480EA6D1-6F22-46FD-AD91-FC510839F779}" type="slidenum">
              <a:rPr lang="en-US" smtClean="0"/>
              <a:t>1</a:t>
            </a:fld>
            <a:endParaRPr lang="en-US"/>
          </a:p>
        </p:txBody>
      </p:sp>
    </p:spTree>
    <p:extLst>
      <p:ext uri="{BB962C8B-B14F-4D97-AF65-F5344CB8AC3E}">
        <p14:creationId xmlns:p14="http://schemas.microsoft.com/office/powerpoint/2010/main" val="3507741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Andy: mentor, profile?</a:t>
            </a:r>
          </a:p>
          <a:p>
            <a:r>
              <a:rPr lang="en-US" dirty="0">
                <a:ea typeface="Calibri"/>
                <a:cs typeface="Calibri"/>
              </a:rPr>
              <a:t>Hannah: meeting log, admin panel</a:t>
            </a:r>
          </a:p>
          <a:p>
            <a:r>
              <a:rPr lang="en-US" dirty="0" err="1">
                <a:ea typeface="Calibri"/>
                <a:cs typeface="Calibri"/>
              </a:rPr>
              <a:t>Manjila</a:t>
            </a:r>
            <a:r>
              <a:rPr lang="en-US" dirty="0">
                <a:ea typeface="Calibri"/>
                <a:cs typeface="Calibri"/>
              </a:rPr>
              <a:t>: CSV upload, meet-my-mentor</a:t>
            </a:r>
          </a:p>
          <a:p>
            <a:r>
              <a:rPr lang="en-US" dirty="0">
                <a:ea typeface="Calibri"/>
                <a:cs typeface="Calibri"/>
              </a:rPr>
              <a:t>Gregory: request mentor change, OAuth login, database backup</a:t>
            </a:r>
          </a:p>
          <a:p>
            <a:r>
              <a:rPr lang="en-US" dirty="0">
                <a:ea typeface="Calibri"/>
                <a:cs typeface="Calibri"/>
              </a:rPr>
              <a:t>Order: </a:t>
            </a:r>
            <a:r>
              <a:rPr lang="en-US" dirty="0" err="1">
                <a:ea typeface="Calibri"/>
                <a:cs typeface="Calibri"/>
              </a:rPr>
              <a:t>Oauth</a:t>
            </a:r>
            <a:r>
              <a:rPr lang="en-US" dirty="0">
                <a:ea typeface="Calibri"/>
                <a:cs typeface="Calibri"/>
              </a:rPr>
              <a:t> login, login as student (show meet my mentor, request mentor change, meeting log, student profile), show admin panel (csv upload (new error handling)), change to mentor, login as mentor (my students), database backup</a:t>
            </a:r>
          </a:p>
          <a:p>
            <a:endParaRPr lang="en-US">
              <a:ea typeface="Calibri"/>
              <a:cs typeface="Calibri"/>
            </a:endParaRPr>
          </a:p>
          <a:p>
            <a:r>
              <a:rPr lang="en-US" dirty="0">
                <a:ea typeface="Calibri"/>
                <a:cs typeface="Calibri"/>
              </a:rPr>
              <a:t>(google cloud server link </a:t>
            </a:r>
            <a:r>
              <a:rPr lang="en-US" dirty="0"/>
              <a:t>(in case of intranet server issues): </a:t>
            </a:r>
            <a:r>
              <a:rPr lang="en-US" dirty="0">
                <a:hlinkClick r:id="rId3"/>
              </a:rPr>
              <a:t>https://34.170.92.44:8000/admin/</a:t>
            </a:r>
            <a:r>
              <a:rPr lang="en-US" dirty="0"/>
              <a:t>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80EA6D1-6F22-46FD-AD91-FC510839F779}" type="slidenum">
              <a:rPr lang="en-US" smtClean="0"/>
              <a:t>5</a:t>
            </a:fld>
            <a:endParaRPr lang="en-US"/>
          </a:p>
        </p:txBody>
      </p:sp>
    </p:spTree>
    <p:extLst>
      <p:ext uri="{BB962C8B-B14F-4D97-AF65-F5344CB8AC3E}">
        <p14:creationId xmlns:p14="http://schemas.microsoft.com/office/powerpoint/2010/main" val="809642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F91F9-D6A1-8A18-7E4C-004DB9599A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FB7F9-F615-37DC-A5CD-630A4210D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38592-AA2E-E232-3E36-D2DEA0012684}"/>
              </a:ext>
            </a:extLst>
          </p:cNvPr>
          <p:cNvSpPr>
            <a:spLocks noGrp="1"/>
          </p:cNvSpPr>
          <p:nvPr>
            <p:ph type="body" idx="1"/>
          </p:nvPr>
        </p:nvSpPr>
        <p:spPr/>
        <p:txBody>
          <a:bodyPr/>
          <a:lstStyle/>
          <a:p>
            <a:r>
              <a:rPr lang="en-US" dirty="0">
                <a:ea typeface="Calibri"/>
                <a:cs typeface="Calibri"/>
              </a:rPr>
              <a:t>Andy: mentor, profile?</a:t>
            </a:r>
          </a:p>
          <a:p>
            <a:r>
              <a:rPr lang="en-US" dirty="0">
                <a:ea typeface="Calibri"/>
                <a:cs typeface="Calibri"/>
              </a:rPr>
              <a:t>Hannah: meeting log, admin panel</a:t>
            </a:r>
          </a:p>
          <a:p>
            <a:r>
              <a:rPr lang="en-US" dirty="0" err="1">
                <a:ea typeface="Calibri"/>
                <a:cs typeface="Calibri"/>
              </a:rPr>
              <a:t>Manjila</a:t>
            </a:r>
            <a:r>
              <a:rPr lang="en-US" dirty="0">
                <a:ea typeface="Calibri"/>
                <a:cs typeface="Calibri"/>
              </a:rPr>
              <a:t>: CSV upload, meet-my-mentor</a:t>
            </a:r>
          </a:p>
          <a:p>
            <a:r>
              <a:rPr lang="en-US" dirty="0">
                <a:ea typeface="Calibri"/>
                <a:cs typeface="Calibri"/>
              </a:rPr>
              <a:t>Gregory: request mentor change, OAuth login, database backup</a:t>
            </a:r>
          </a:p>
          <a:p>
            <a:r>
              <a:rPr lang="en-US" dirty="0">
                <a:ea typeface="Calibri"/>
                <a:cs typeface="Calibri"/>
              </a:rPr>
              <a:t>Order: </a:t>
            </a:r>
            <a:r>
              <a:rPr lang="en-US" dirty="0" err="1">
                <a:ea typeface="Calibri"/>
                <a:cs typeface="Calibri"/>
              </a:rPr>
              <a:t>Oauth</a:t>
            </a:r>
            <a:r>
              <a:rPr lang="en-US" dirty="0">
                <a:ea typeface="Calibri"/>
                <a:cs typeface="Calibri"/>
              </a:rPr>
              <a:t> login, login as student (show meet my mentor, request mentor change, meeting log, student profile), show admin panel (csv upload (new error handling)), change to mentor, login as mentor (my students), database backup</a:t>
            </a:r>
          </a:p>
          <a:p>
            <a:endParaRPr lang="en-US">
              <a:ea typeface="Calibri"/>
              <a:cs typeface="Calibri"/>
            </a:endParaRPr>
          </a:p>
          <a:p>
            <a:r>
              <a:rPr lang="en-US" dirty="0">
                <a:ea typeface="Calibri"/>
                <a:cs typeface="Calibri"/>
              </a:rPr>
              <a:t>(google cloud server link </a:t>
            </a:r>
            <a:r>
              <a:rPr lang="en-US" dirty="0"/>
              <a:t>(in case of intranet server issues): </a:t>
            </a:r>
            <a:r>
              <a:rPr lang="en-US" dirty="0">
                <a:hlinkClick r:id="rId3"/>
              </a:rPr>
              <a:t>https://34.170.92.44:8000/admin/</a:t>
            </a:r>
            <a:r>
              <a:rPr lang="en-US" dirty="0"/>
              <a:t> )</a:t>
            </a:r>
          </a:p>
          <a:p>
            <a:endParaRPr lang="en-US">
              <a:ea typeface="Calibri"/>
              <a:cs typeface="Calibri"/>
            </a:endParaRPr>
          </a:p>
        </p:txBody>
      </p:sp>
      <p:sp>
        <p:nvSpPr>
          <p:cNvPr id="4" name="Slide Number Placeholder 3">
            <a:extLst>
              <a:ext uri="{FF2B5EF4-FFF2-40B4-BE49-F238E27FC236}">
                <a16:creationId xmlns:a16="http://schemas.microsoft.com/office/drawing/2014/main" id="{0EA5FCBB-B63C-E3D3-2D6D-BE10DA3E121C}"/>
              </a:ext>
            </a:extLst>
          </p:cNvPr>
          <p:cNvSpPr>
            <a:spLocks noGrp="1"/>
          </p:cNvSpPr>
          <p:nvPr>
            <p:ph type="sldNum" sz="quarter" idx="5"/>
          </p:nvPr>
        </p:nvSpPr>
        <p:spPr/>
        <p:txBody>
          <a:bodyPr/>
          <a:lstStyle/>
          <a:p>
            <a:fld id="{480EA6D1-6F22-46FD-AD91-FC510839F779}" type="slidenum">
              <a:rPr lang="en-US" smtClean="0"/>
              <a:t>6</a:t>
            </a:fld>
            <a:endParaRPr lang="en-US"/>
          </a:p>
        </p:txBody>
      </p:sp>
    </p:spTree>
    <p:extLst>
      <p:ext uri="{BB962C8B-B14F-4D97-AF65-F5344CB8AC3E}">
        <p14:creationId xmlns:p14="http://schemas.microsoft.com/office/powerpoint/2010/main" val="16722197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4EDF864-2F28-4237-BB3F-DBE3EEC3A404}" type="datetime1">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65F95-D5CB-4597-9A25-760A580A4EC4}" type="datetime1">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2D033A-33AF-47DA-AE1D-7FBF8C89596B}" type="datetime1">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21955D-A16B-4B36-9C9E-9B6A0F460CD0}" type="datetime1">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4D8C1C2-5F97-402E-BFDF-BC6976DD2B8E}" type="datetime1">
              <a:rPr lang="en-US" smtClean="0"/>
              <a:t>4/22/2025</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D477F5-CDF6-4332-9528-B5F54BD0CC52}" type="datetime1">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F22145-F44D-4EAE-AEA9-510C1E39F158}" type="datetime1">
              <a:rPr lang="en-US" smtClean="0"/>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7C9399-AFC0-435C-A8B0-6455D03675EF}" type="datetime1">
              <a:rPr lang="en-US" smtClean="0"/>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54154-AFFA-40FA-A445-5C940E21A930}" type="datetime1">
              <a:rPr lang="en-US" smtClean="0"/>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5C7BCC-828A-4E33-B9B9-533C8665B8CD}" type="datetime1">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D87DBC-E941-44FF-A02C-1134922F1D02}" type="datetime1">
              <a:rPr lang="en-US" smtClean="0"/>
              <a:t>4/22/2025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E9963E1-723C-4B80-BFB3-4E37855A4263}" type="datetime1">
              <a:rPr lang="en-US" smtClean="0"/>
              <a:t>4/22/2025</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mentor-management-system-cs495.github.io/" TargetMode="External"/><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hyperlink" Target="https://10.8.0.56:300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hyperlink" Target="https://34.170.92.44:3000" TargetMode="External"/><Relationship Id="rId5" Type="http://schemas.microsoft.com/office/2007/relationships/hdphoto" Target="../media/hdphoto3.wdp"/><Relationship Id="rId10" Type="http://schemas.openxmlformats.org/officeDocument/2006/relationships/hyperlink" Target="https://github.com/manjilasingh/mentor-management-system" TargetMode="External"/><Relationship Id="rId4" Type="http://schemas.openxmlformats.org/officeDocument/2006/relationships/image" Target="../media/image6.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1.wdp"/><Relationship Id="rId7" Type="http://schemas.openxmlformats.org/officeDocument/2006/relationships/diagramLayout" Target="../diagrams/layout1.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Data" Target="../diagrams/data1.xml"/><Relationship Id="rId5" Type="http://schemas.microsoft.com/office/2007/relationships/hdphoto" Target="../media/hdphoto3.wdp"/><Relationship Id="rId10" Type="http://schemas.microsoft.com/office/2007/relationships/diagramDrawing" Target="../diagrams/drawing1.xml"/><Relationship Id="rId4" Type="http://schemas.openxmlformats.org/officeDocument/2006/relationships/image" Target="../media/image6.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hyperlink" Target="https://10.8.0.56:300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34.170.92.44:8000/admi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ama365-my.sharepoint.com/:x:/g/personal/hrhazelwood_crimson_ua_edu/Ec-MASjz-ONBhzeC2R4Ipw4BX_vz9dTJHh8RJM1UPFkeNw?e=q3PCby"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bama365-my.sharepoint.com/:x:/g/personal/hrhazelwood_crimson_ua_edu/EX2FFJlG3npAuSqIgbo1eAABf8qsqVbfqXsb6jpVlOXLAQ?e=Neb0vT" TargetMode="External"/><Relationship Id="rId4" Type="http://schemas.openxmlformats.org/officeDocument/2006/relationships/hyperlink" Target="https://bama365-my.sharepoint.com/:x:/g/personal/hrhazelwood_crimson_ua_edu/EUQcfAEwgG1FqjE__TCUqSwBUOxed6ClR4rgWGRZ_p32vA"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alabama.box.com/s/b2eng3by1ju9zgk4uu8jovvo5cngw8ik"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a:extLst>
            <a:ext uri="{FF2B5EF4-FFF2-40B4-BE49-F238E27FC236}">
              <a16:creationId xmlns:a16="http://schemas.microsoft.com/office/drawing/2014/main" id="{6D540AC7-A8B5-FD53-968A-B13A109830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1F3D1-2FE9-E5E9-9874-0E52FD384959}"/>
              </a:ext>
            </a:extLst>
          </p:cNvPr>
          <p:cNvSpPr>
            <a:spLocks noGrp="1"/>
          </p:cNvSpPr>
          <p:nvPr>
            <p:ph type="ctrTitle"/>
          </p:nvPr>
        </p:nvSpPr>
        <p:spPr>
          <a:xfrm>
            <a:off x="1095279" y="1259071"/>
            <a:ext cx="9991825" cy="1622451"/>
          </a:xfrm>
        </p:spPr>
        <p:txBody>
          <a:bodyPr>
            <a:normAutofit/>
          </a:bodyPr>
          <a:lstStyle/>
          <a:p>
            <a:pPr algn="ctr"/>
            <a:r>
              <a:rPr lang="en-US" sz="6000"/>
              <a:t>Mentor management system</a:t>
            </a:r>
          </a:p>
        </p:txBody>
      </p:sp>
      <p:sp>
        <p:nvSpPr>
          <p:cNvPr id="71" name="Rectangle 70">
            <a:extLst>
              <a:ext uri="{FF2B5EF4-FFF2-40B4-BE49-F238E27FC236}">
                <a16:creationId xmlns:a16="http://schemas.microsoft.com/office/drawing/2014/main" id="{CA1840F2-E7BB-1502-DE37-508EDF3C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9" name="Rectangle 68">
            <a:extLst>
              <a:ext uri="{FF2B5EF4-FFF2-40B4-BE49-F238E27FC236}">
                <a16:creationId xmlns:a16="http://schemas.microsoft.com/office/drawing/2014/main" id="{BB14E9CF-EF34-B618-AA49-6AE4FC82B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0" name="Rectangle 69">
            <a:extLst>
              <a:ext uri="{FF2B5EF4-FFF2-40B4-BE49-F238E27FC236}">
                <a16:creationId xmlns:a16="http://schemas.microsoft.com/office/drawing/2014/main" id="{231A6AF3-EEB5-FEC3-5142-523AB13D68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4">
              <a:alphaModFix amt="9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Subtitle 2">
            <a:extLst>
              <a:ext uri="{FF2B5EF4-FFF2-40B4-BE49-F238E27FC236}">
                <a16:creationId xmlns:a16="http://schemas.microsoft.com/office/drawing/2014/main" id="{00575523-EB3A-9017-0FD9-74D04E0101CD}"/>
              </a:ext>
            </a:extLst>
          </p:cNvPr>
          <p:cNvSpPr txBox="1">
            <a:spLocks/>
          </p:cNvSpPr>
          <p:nvPr/>
        </p:nvSpPr>
        <p:spPr>
          <a:xfrm>
            <a:off x="1795891" y="3838931"/>
            <a:ext cx="1345495" cy="113732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r>
              <a:rPr lang="en-US"/>
              <a:t>Andrew Hahn</a:t>
            </a:r>
          </a:p>
        </p:txBody>
      </p:sp>
      <p:pic>
        <p:nvPicPr>
          <p:cNvPr id="12" name="Picture 11" descr="A person in a suit and tie&#10;&#10;AI-generated content may be incorrect.">
            <a:extLst>
              <a:ext uri="{FF2B5EF4-FFF2-40B4-BE49-F238E27FC236}">
                <a16:creationId xmlns:a16="http://schemas.microsoft.com/office/drawing/2014/main" id="{C65DD45C-F537-9084-4375-B50568918919}"/>
              </a:ext>
            </a:extLst>
          </p:cNvPr>
          <p:cNvPicPr>
            <a:picLocks noChangeAspect="1"/>
          </p:cNvPicPr>
          <p:nvPr/>
        </p:nvPicPr>
        <p:blipFill>
          <a:blip r:embed="rId6"/>
          <a:stretch>
            <a:fillRect/>
          </a:stretch>
        </p:blipFill>
        <p:spPr>
          <a:xfrm>
            <a:off x="1652739" y="2418523"/>
            <a:ext cx="1636938" cy="1633895"/>
          </a:xfrm>
          <a:prstGeom prst="rect">
            <a:avLst/>
          </a:prstGeom>
        </p:spPr>
      </p:pic>
      <p:pic>
        <p:nvPicPr>
          <p:cNvPr id="14" name="Picture 13" descr="A person with long hair wearing a suit&#10;&#10;AI-generated content may be incorrect.">
            <a:extLst>
              <a:ext uri="{FF2B5EF4-FFF2-40B4-BE49-F238E27FC236}">
                <a16:creationId xmlns:a16="http://schemas.microsoft.com/office/drawing/2014/main" id="{D799C73E-C151-C1FB-37BA-743F0A8E546A}"/>
              </a:ext>
            </a:extLst>
          </p:cNvPr>
          <p:cNvPicPr>
            <a:picLocks noChangeAspect="1"/>
          </p:cNvPicPr>
          <p:nvPr/>
        </p:nvPicPr>
        <p:blipFill>
          <a:blip r:embed="rId7"/>
          <a:stretch>
            <a:fillRect/>
          </a:stretch>
        </p:blipFill>
        <p:spPr>
          <a:xfrm>
            <a:off x="3880635" y="2421478"/>
            <a:ext cx="1627954" cy="1631184"/>
          </a:xfrm>
          <a:prstGeom prst="rect">
            <a:avLst/>
          </a:prstGeom>
        </p:spPr>
      </p:pic>
      <p:pic>
        <p:nvPicPr>
          <p:cNvPr id="16" name="Picture 15" descr="A person wearing glasses smiling&#10;&#10;AI-generated content may be incorrect.">
            <a:extLst>
              <a:ext uri="{FF2B5EF4-FFF2-40B4-BE49-F238E27FC236}">
                <a16:creationId xmlns:a16="http://schemas.microsoft.com/office/drawing/2014/main" id="{6EA5082D-B76C-A8E0-7F2D-17EC7B3A37CF}"/>
              </a:ext>
            </a:extLst>
          </p:cNvPr>
          <p:cNvPicPr>
            <a:picLocks noChangeAspect="1"/>
          </p:cNvPicPr>
          <p:nvPr/>
        </p:nvPicPr>
        <p:blipFill>
          <a:blip r:embed="rId8"/>
          <a:stretch>
            <a:fillRect/>
          </a:stretch>
        </p:blipFill>
        <p:spPr>
          <a:xfrm>
            <a:off x="6093029" y="2349760"/>
            <a:ext cx="1515822" cy="1633210"/>
          </a:xfrm>
          <a:prstGeom prst="rect">
            <a:avLst/>
          </a:prstGeom>
        </p:spPr>
      </p:pic>
      <p:pic>
        <p:nvPicPr>
          <p:cNvPr id="18" name="Picture 17" descr="A person smiling at the camera&#10;&#10;AI-generated content may be incorrect.">
            <a:extLst>
              <a:ext uri="{FF2B5EF4-FFF2-40B4-BE49-F238E27FC236}">
                <a16:creationId xmlns:a16="http://schemas.microsoft.com/office/drawing/2014/main" id="{6785DDA0-35E0-7418-53EE-61F035D75EAF}"/>
              </a:ext>
            </a:extLst>
          </p:cNvPr>
          <p:cNvPicPr>
            <a:picLocks noChangeAspect="1"/>
          </p:cNvPicPr>
          <p:nvPr/>
        </p:nvPicPr>
        <p:blipFill>
          <a:blip r:embed="rId9"/>
          <a:stretch>
            <a:fillRect/>
          </a:stretch>
        </p:blipFill>
        <p:spPr>
          <a:xfrm>
            <a:off x="8194390" y="2362661"/>
            <a:ext cx="1667362" cy="1613698"/>
          </a:xfrm>
          <a:prstGeom prst="rect">
            <a:avLst/>
          </a:prstGeom>
        </p:spPr>
      </p:pic>
      <p:sp>
        <p:nvSpPr>
          <p:cNvPr id="19" name="Subtitle 2">
            <a:extLst>
              <a:ext uri="{FF2B5EF4-FFF2-40B4-BE49-F238E27FC236}">
                <a16:creationId xmlns:a16="http://schemas.microsoft.com/office/drawing/2014/main" id="{D7E4DA65-536E-7F0E-534D-0C51FA48BF53}"/>
              </a:ext>
            </a:extLst>
          </p:cNvPr>
          <p:cNvSpPr txBox="1">
            <a:spLocks/>
          </p:cNvSpPr>
          <p:nvPr/>
        </p:nvSpPr>
        <p:spPr>
          <a:xfrm>
            <a:off x="3783717" y="3832304"/>
            <a:ext cx="1822573" cy="114394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r>
              <a:rPr lang="en-US"/>
              <a:t>Hannah Hazelwood</a:t>
            </a:r>
          </a:p>
        </p:txBody>
      </p:sp>
      <p:sp>
        <p:nvSpPr>
          <p:cNvPr id="20" name="Subtitle 2">
            <a:extLst>
              <a:ext uri="{FF2B5EF4-FFF2-40B4-BE49-F238E27FC236}">
                <a16:creationId xmlns:a16="http://schemas.microsoft.com/office/drawing/2014/main" id="{A1859AC2-EF6C-7CA0-8D78-EB437CA64227}"/>
              </a:ext>
            </a:extLst>
          </p:cNvPr>
          <p:cNvSpPr txBox="1">
            <a:spLocks/>
          </p:cNvSpPr>
          <p:nvPr/>
        </p:nvSpPr>
        <p:spPr>
          <a:xfrm>
            <a:off x="5923941" y="3858808"/>
            <a:ext cx="1849079" cy="109094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r>
              <a:rPr lang="en-US" err="1"/>
              <a:t>Manjila</a:t>
            </a:r>
            <a:r>
              <a:rPr lang="en-US"/>
              <a:t> Singh</a:t>
            </a:r>
          </a:p>
        </p:txBody>
      </p:sp>
      <p:sp>
        <p:nvSpPr>
          <p:cNvPr id="21" name="Subtitle 2">
            <a:extLst>
              <a:ext uri="{FF2B5EF4-FFF2-40B4-BE49-F238E27FC236}">
                <a16:creationId xmlns:a16="http://schemas.microsoft.com/office/drawing/2014/main" id="{0BA0D256-C058-3770-04C4-5C27B03E63CF}"/>
              </a:ext>
            </a:extLst>
          </p:cNvPr>
          <p:cNvSpPr txBox="1">
            <a:spLocks/>
          </p:cNvSpPr>
          <p:nvPr/>
        </p:nvSpPr>
        <p:spPr>
          <a:xfrm>
            <a:off x="8143681" y="3825676"/>
            <a:ext cx="1762939" cy="111081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r>
              <a:rPr lang="en-US"/>
              <a:t>Gregory Nothnagel</a:t>
            </a:r>
          </a:p>
        </p:txBody>
      </p:sp>
      <p:sp>
        <p:nvSpPr>
          <p:cNvPr id="24" name="Subtitle 2">
            <a:extLst>
              <a:ext uri="{FF2B5EF4-FFF2-40B4-BE49-F238E27FC236}">
                <a16:creationId xmlns:a16="http://schemas.microsoft.com/office/drawing/2014/main" id="{59E97E85-B565-6A0E-64E7-40E36E794A9F}"/>
              </a:ext>
            </a:extLst>
          </p:cNvPr>
          <p:cNvSpPr txBox="1">
            <a:spLocks/>
          </p:cNvSpPr>
          <p:nvPr/>
        </p:nvSpPr>
        <p:spPr>
          <a:xfrm>
            <a:off x="1212571" y="4917880"/>
            <a:ext cx="9993709" cy="1249017"/>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endParaRPr lang="en-US"/>
          </a:p>
          <a:p>
            <a:pPr algn="ctr"/>
            <a:r>
              <a:rPr lang="en-US" sz="1600" i="1" dirty="0"/>
              <a:t>Source code: </a:t>
            </a:r>
            <a:r>
              <a:rPr lang="en-US" sz="1600" i="1" dirty="0">
                <a:solidFill>
                  <a:srgbClr val="C00000"/>
                </a:solidFill>
                <a:hlinkClick r:id="rId10">
                  <a:extLst>
                    <a:ext uri="{A12FA001-AC4F-418D-AE19-62706E023703}">
                      <ahyp:hlinkClr xmlns:ahyp="http://schemas.microsoft.com/office/drawing/2018/hyperlinkcolor" val="tx"/>
                    </a:ext>
                  </a:extLst>
                </a:hlinkClick>
              </a:rPr>
              <a:t>https://github.com/manjilasingh/mentor-management-system</a:t>
            </a:r>
            <a:endParaRPr lang="en-US" sz="1600" i="1" dirty="0">
              <a:solidFill>
                <a:srgbClr val="C00000"/>
              </a:solidFill>
            </a:endParaRPr>
          </a:p>
          <a:p>
            <a:pPr algn="ctr"/>
            <a:r>
              <a:rPr lang="en-US" sz="1600" i="1" dirty="0"/>
              <a:t>Cloud Hosted Website: </a:t>
            </a:r>
            <a:r>
              <a:rPr lang="en-US" sz="1600" dirty="0">
                <a:solidFill>
                  <a:srgbClr val="C00000"/>
                </a:solidFill>
                <a:ea typeface="+mn-lt"/>
                <a:cs typeface="+mn-lt"/>
                <a:hlinkClick r:id="rId11">
                  <a:extLst>
                    <a:ext uri="{A12FA001-AC4F-418D-AE19-62706E023703}">
                      <ahyp:hlinkClr xmlns:ahyp="http://schemas.microsoft.com/office/drawing/2018/hyperlinkcolor" val="tx"/>
                    </a:ext>
                  </a:extLst>
                </a:hlinkClick>
              </a:rPr>
              <a:t>https://</a:t>
            </a:r>
            <a:r>
              <a:rPr lang="en-US" sz="1600" dirty="0">
                <a:solidFill>
                  <a:srgbClr val="C00000"/>
                </a:solidFill>
                <a:ea typeface="+mn-lt"/>
                <a:cs typeface="+mn-lt"/>
                <a:hlinkClick r:id="rId12">
                  <a:extLst>
                    <a:ext uri="{A12FA001-AC4F-418D-AE19-62706E023703}">
                      <ahyp:hlinkClr xmlns:ahyp="http://schemas.microsoft.com/office/drawing/2018/hyperlinkcolor" val="tx"/>
                    </a:ext>
                  </a:extLst>
                </a:hlinkClick>
              </a:rPr>
              <a:t>10.8.0.56</a:t>
            </a:r>
            <a:r>
              <a:rPr lang="en-US" sz="1600" dirty="0">
                <a:solidFill>
                  <a:srgbClr val="C00000"/>
                </a:solidFill>
                <a:hlinkClick r:id="rId11">
                  <a:extLst>
                    <a:ext uri="{A12FA001-AC4F-418D-AE19-62706E023703}">
                      <ahyp:hlinkClr xmlns:ahyp="http://schemas.microsoft.com/office/drawing/2018/hyperlinkcolor" val="tx"/>
                    </a:ext>
                  </a:extLst>
                </a:hlinkClick>
              </a:rPr>
              <a:t>:3000</a:t>
            </a:r>
            <a:r>
              <a:rPr lang="en-US" sz="1600" dirty="0">
                <a:solidFill>
                  <a:srgbClr val="C00000"/>
                </a:solidFill>
                <a:ea typeface="+mn-lt"/>
                <a:cs typeface="+mn-lt"/>
              </a:rPr>
              <a:t> </a:t>
            </a:r>
            <a:r>
              <a:rPr lang="en-US" sz="1600" dirty="0">
                <a:solidFill>
                  <a:srgbClr val="C00000"/>
                </a:solidFill>
              </a:rPr>
              <a:t> </a:t>
            </a:r>
            <a:r>
              <a:rPr lang="en-US" sz="1600" i="1" dirty="0"/>
              <a:t>Project website: </a:t>
            </a:r>
            <a:r>
              <a:rPr lang="en-US" sz="1600" dirty="0">
                <a:solidFill>
                  <a:srgbClr val="C00000"/>
                </a:solidFill>
                <a:latin typeface="Rockwell"/>
                <a:ea typeface="Calibri"/>
                <a:cs typeface="Calibri"/>
                <a:hlinkClick r:id="rId13">
                  <a:extLst>
                    <a:ext uri="{A12FA001-AC4F-418D-AE19-62706E023703}">
                      <ahyp:hlinkClr xmlns:ahyp="http://schemas.microsoft.com/office/drawing/2018/hyperlinkcolor" val="tx"/>
                    </a:ext>
                  </a:extLst>
                </a:hlinkClick>
              </a:rPr>
              <a:t>https://mentor-management-system-cs495.github.io/</a:t>
            </a:r>
            <a:r>
              <a:rPr lang="en-US" sz="1600" dirty="0">
                <a:solidFill>
                  <a:srgbClr val="C00000"/>
                </a:solidFill>
                <a:latin typeface="Rockwell"/>
                <a:ea typeface="Calibri"/>
                <a:cs typeface="Calibri"/>
              </a:rPr>
              <a:t> </a:t>
            </a:r>
            <a:r>
              <a:rPr lang="en-US" sz="1600" dirty="0">
                <a:solidFill>
                  <a:srgbClr val="C00000"/>
                </a:solidFill>
                <a:ea typeface="Calibri"/>
                <a:cs typeface="Calibri"/>
              </a:rPr>
              <a:t> </a:t>
            </a:r>
            <a:r>
              <a:rPr lang="en-US" sz="1600" i="1" dirty="0">
                <a:solidFill>
                  <a:srgbClr val="C00000"/>
                </a:solidFill>
              </a:rPr>
              <a:t> </a:t>
            </a:r>
          </a:p>
          <a:p>
            <a:pPr algn="ctr"/>
            <a:endParaRPr lang="en-US" sz="1600" i="1">
              <a:solidFill>
                <a:srgbClr val="C00000"/>
              </a:solidFill>
            </a:endParaRPr>
          </a:p>
        </p:txBody>
      </p:sp>
    </p:spTree>
    <p:extLst>
      <p:ext uri="{BB962C8B-B14F-4D97-AF65-F5344CB8AC3E}">
        <p14:creationId xmlns:p14="http://schemas.microsoft.com/office/powerpoint/2010/main" val="806329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B4A62992-B33B-2CC7-4C99-87BF1AD55C4C}"/>
              </a:ext>
            </a:extLst>
          </p:cNvPr>
          <p:cNvSpPr>
            <a:spLocks noGrp="1"/>
          </p:cNvSpPr>
          <p:nvPr>
            <p:ph type="title"/>
          </p:nvPr>
        </p:nvSpPr>
        <p:spPr>
          <a:xfrm>
            <a:off x="162538" y="643466"/>
            <a:ext cx="4329780" cy="5528734"/>
          </a:xfrm>
        </p:spPr>
        <p:txBody>
          <a:bodyPr>
            <a:normAutofit/>
          </a:bodyPr>
          <a:lstStyle/>
          <a:p>
            <a:pPr algn="r"/>
            <a:r>
              <a:rPr lang="en-US" sz="4800">
                <a:solidFill>
                  <a:srgbClr val="FFFFFF"/>
                </a:solidFill>
              </a:rPr>
              <a:t>Project OVERVIEW</a:t>
            </a:r>
          </a:p>
        </p:txBody>
      </p:sp>
      <p:sp>
        <p:nvSpPr>
          <p:cNvPr id="3" name="Content Placeholder 2">
            <a:extLst>
              <a:ext uri="{FF2B5EF4-FFF2-40B4-BE49-F238E27FC236}">
                <a16:creationId xmlns:a16="http://schemas.microsoft.com/office/drawing/2014/main" id="{5D0061A0-8427-12B5-0049-948E01739C06}"/>
              </a:ext>
            </a:extLst>
          </p:cNvPr>
          <p:cNvSpPr>
            <a:spLocks noGrp="1"/>
          </p:cNvSpPr>
          <p:nvPr>
            <p:ph idx="1"/>
          </p:nvPr>
        </p:nvSpPr>
        <p:spPr>
          <a:xfrm>
            <a:off x="5053780" y="599768"/>
            <a:ext cx="6074467" cy="5572432"/>
          </a:xfrm>
        </p:spPr>
        <p:txBody>
          <a:bodyPr anchor="ctr">
            <a:normAutofit/>
          </a:bodyPr>
          <a:lstStyle/>
          <a:p>
            <a:pPr>
              <a:buFont typeface="Arial" pitchFamily="2" charset="2"/>
              <a:buChar char="•"/>
            </a:pPr>
            <a:r>
              <a:rPr lang="en-US" sz="2400"/>
              <a:t>CS department needs a mentorship program</a:t>
            </a:r>
          </a:p>
          <a:p>
            <a:pPr>
              <a:buClr>
                <a:srgbClr val="9E3611"/>
              </a:buClr>
              <a:buFont typeface="Arial" pitchFamily="2" charset="2"/>
              <a:buChar char="•"/>
            </a:pPr>
            <a:r>
              <a:rPr lang="en-US" sz="2400"/>
              <a:t>20-25 mentors, 1100 students</a:t>
            </a:r>
          </a:p>
          <a:p>
            <a:pPr>
              <a:buClr>
                <a:srgbClr val="9E3611"/>
              </a:buClr>
              <a:buFont typeface="Arial" pitchFamily="2" charset="2"/>
              <a:buChar char="•"/>
            </a:pPr>
            <a:r>
              <a:rPr lang="en-US" sz="2400"/>
              <a:t>Facilitate interaction through web app</a:t>
            </a:r>
          </a:p>
          <a:p>
            <a:pPr>
              <a:buClr>
                <a:srgbClr val="9E3611"/>
              </a:buClr>
              <a:buFont typeface="Arial" pitchFamily="2" charset="2"/>
              <a:buChar char="•"/>
            </a:pPr>
            <a:r>
              <a:rPr lang="en-US" sz="2400"/>
              <a:t>Enhance networking, confidence, and growth for students</a:t>
            </a:r>
          </a:p>
          <a:p>
            <a:pPr>
              <a:buClr>
                <a:srgbClr val="9E3611"/>
              </a:buClr>
              <a:buFont typeface="Arial" pitchFamily="2" charset="2"/>
              <a:buChar char="•"/>
            </a:pPr>
            <a:r>
              <a:rPr lang="en-US" sz="2400"/>
              <a:t>Enhance leadership, personal fulfillment, and networking for mentors</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14581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D3FB4C-5087-8DB0-D0D4-0D0247DCC972}"/>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4" name="Oval 23">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5" name="Oval 24">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7" name="Rectangle 26">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672BE94-D6CD-9393-BC55-A7B93D12022E}"/>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a:t>Functionality Implemented</a:t>
            </a:r>
          </a:p>
        </p:txBody>
      </p:sp>
      <p:sp>
        <p:nvSpPr>
          <p:cNvPr id="3" name="TextBox 2">
            <a:extLst>
              <a:ext uri="{FF2B5EF4-FFF2-40B4-BE49-F238E27FC236}">
                <a16:creationId xmlns:a16="http://schemas.microsoft.com/office/drawing/2014/main" id="{48DC6436-5AC8-0E4D-90CE-746382550513}"/>
              </a:ext>
            </a:extLst>
          </p:cNvPr>
          <p:cNvSpPr txBox="1"/>
          <p:nvPr/>
        </p:nvSpPr>
        <p:spPr>
          <a:xfrm>
            <a:off x="1069848" y="2320412"/>
            <a:ext cx="10058400" cy="3851787"/>
          </a:xfrm>
          <a:prstGeom prst="rect">
            <a:avLst/>
          </a:prstGeom>
        </p:spPr>
        <p:txBody>
          <a:bodyPr vert="horz" lIns="91440" tIns="45720" rIns="91440" bIns="45720" rtlCol="0">
            <a:noAutofit/>
          </a:bodyPr>
          <a:lstStyle/>
          <a:p>
            <a:pPr marL="342900" indent="-182880" defTabSz="914400">
              <a:lnSpc>
                <a:spcPct val="90000"/>
              </a:lnSpc>
              <a:spcAft>
                <a:spcPts val="600"/>
              </a:spcAft>
              <a:buClr>
                <a:schemeClr val="accent1">
                  <a:lumMod val="75000"/>
                </a:schemeClr>
              </a:buClr>
              <a:buSzPct val="85000"/>
              <a:buFont typeface="Wingdings" pitchFamily="2" charset="2"/>
              <a:buChar char="§"/>
            </a:pPr>
            <a:r>
              <a:rPr lang="en-US" sz="2400" dirty="0"/>
              <a:t>We successfully implemented all the functionality which was initially planned</a:t>
            </a:r>
          </a:p>
          <a:p>
            <a:pPr marL="800100" lvl="1" indent="-182880" defTabSz="914400">
              <a:lnSpc>
                <a:spcPct val="90000"/>
              </a:lnSpc>
              <a:spcAft>
                <a:spcPts val="600"/>
              </a:spcAft>
              <a:buClr>
                <a:schemeClr val="accent1">
                  <a:lumMod val="75000"/>
                </a:schemeClr>
              </a:buClr>
              <a:buSzPct val="85000"/>
              <a:buFont typeface="Wingdings" pitchFamily="2" charset="2"/>
              <a:buChar char="§"/>
            </a:pPr>
            <a:r>
              <a:rPr lang="en-US" sz="2400"/>
              <a:t>Login</a:t>
            </a:r>
          </a:p>
          <a:p>
            <a:pPr marL="800100" lvl="1" indent="-182880" defTabSz="914400">
              <a:lnSpc>
                <a:spcPct val="90000"/>
              </a:lnSpc>
              <a:spcAft>
                <a:spcPts val="600"/>
              </a:spcAft>
              <a:buClr>
                <a:schemeClr val="accent1">
                  <a:lumMod val="75000"/>
                </a:schemeClr>
              </a:buClr>
              <a:buSzPct val="85000"/>
              <a:buFont typeface="Wingdings" pitchFamily="2" charset="2"/>
              <a:buChar char="§"/>
            </a:pPr>
            <a:r>
              <a:rPr lang="en-US" sz="2400"/>
              <a:t>Mentor-student tracking</a:t>
            </a:r>
          </a:p>
          <a:p>
            <a:pPr marL="800100" lvl="1" indent="-182880" defTabSz="914400">
              <a:lnSpc>
                <a:spcPct val="90000"/>
              </a:lnSpc>
              <a:spcAft>
                <a:spcPts val="600"/>
              </a:spcAft>
              <a:buClr>
                <a:schemeClr val="accent1">
                  <a:lumMod val="75000"/>
                </a:schemeClr>
              </a:buClr>
              <a:buSzPct val="85000"/>
              <a:buFont typeface="Wingdings" pitchFamily="2" charset="2"/>
              <a:buChar char="§"/>
            </a:pPr>
            <a:r>
              <a:rPr lang="en-US" sz="2400"/>
              <a:t>Meeting log</a:t>
            </a:r>
          </a:p>
          <a:p>
            <a:pPr marL="800100" lvl="1" indent="-182880" defTabSz="914400">
              <a:lnSpc>
                <a:spcPct val="90000"/>
              </a:lnSpc>
              <a:spcAft>
                <a:spcPts val="600"/>
              </a:spcAft>
              <a:buClr>
                <a:schemeClr val="accent1">
                  <a:lumMod val="75000"/>
                </a:schemeClr>
              </a:buClr>
              <a:buSzPct val="85000"/>
              <a:buFont typeface="Wingdings" pitchFamily="2" charset="2"/>
              <a:buChar char="§"/>
            </a:pPr>
            <a:r>
              <a:rPr lang="en-US" sz="2400"/>
              <a:t>Profiles</a:t>
            </a:r>
          </a:p>
          <a:p>
            <a:pPr marL="800100" lvl="1" indent="-182880" defTabSz="914400">
              <a:lnSpc>
                <a:spcPct val="90000"/>
              </a:lnSpc>
              <a:spcAft>
                <a:spcPts val="600"/>
              </a:spcAft>
              <a:buClr>
                <a:schemeClr val="accent1">
                  <a:lumMod val="75000"/>
                </a:schemeClr>
              </a:buClr>
              <a:buSzPct val="85000"/>
              <a:buFont typeface="Wingdings" pitchFamily="2" charset="2"/>
              <a:buChar char="§"/>
            </a:pPr>
            <a:r>
              <a:rPr lang="en-US" sz="2400"/>
              <a:t>Admin panel</a:t>
            </a:r>
          </a:p>
          <a:p>
            <a:pPr marL="800100" lvl="1" indent="-182880" defTabSz="914400">
              <a:lnSpc>
                <a:spcPct val="90000"/>
              </a:lnSpc>
              <a:spcAft>
                <a:spcPts val="600"/>
              </a:spcAft>
              <a:buClr>
                <a:schemeClr val="accent1">
                  <a:lumMod val="75000"/>
                </a:schemeClr>
              </a:buClr>
              <a:buSzPct val="85000"/>
              <a:buFont typeface="Wingdings" pitchFamily="2" charset="2"/>
              <a:buChar char="§"/>
            </a:pPr>
            <a:r>
              <a:rPr lang="en-US" sz="2400"/>
              <a:t>DB backup</a:t>
            </a:r>
          </a:p>
          <a:p>
            <a:pPr marL="800100" lvl="1" indent="-182880" defTabSz="914400">
              <a:lnSpc>
                <a:spcPct val="90000"/>
              </a:lnSpc>
              <a:spcAft>
                <a:spcPts val="600"/>
              </a:spcAft>
              <a:buClr>
                <a:schemeClr val="accent1">
                  <a:lumMod val="75000"/>
                </a:schemeClr>
              </a:buClr>
              <a:buSzPct val="85000"/>
              <a:buFont typeface="Wingdings" pitchFamily="2" charset="2"/>
              <a:buChar char="§"/>
            </a:pPr>
            <a:r>
              <a:rPr lang="en-US" sz="2400"/>
              <a:t>DB CSV upload</a:t>
            </a:r>
          </a:p>
          <a:p>
            <a:pPr marL="800100" lvl="1" indent="-182880" defTabSz="914400">
              <a:lnSpc>
                <a:spcPct val="90000"/>
              </a:lnSpc>
              <a:spcAft>
                <a:spcPts val="600"/>
              </a:spcAft>
              <a:buClr>
                <a:schemeClr val="accent1">
                  <a:lumMod val="75000"/>
                </a:schemeClr>
              </a:buClr>
              <a:buSzPct val="85000"/>
              <a:buFont typeface="Wingdings" pitchFamily="2" charset="2"/>
              <a:buChar char="§"/>
            </a:pPr>
            <a:r>
              <a:rPr lang="en-US" sz="2400"/>
              <a:t>View all/my students/mentors</a:t>
            </a:r>
          </a:p>
          <a:p>
            <a:pPr marL="800100" lvl="1" indent="-182880" defTabSz="914400">
              <a:lnSpc>
                <a:spcPct val="90000"/>
              </a:lnSpc>
              <a:spcAft>
                <a:spcPts val="600"/>
              </a:spcAft>
              <a:buClr>
                <a:schemeClr val="accent1">
                  <a:lumMod val="75000"/>
                </a:schemeClr>
              </a:buClr>
              <a:buSzPct val="85000"/>
              <a:buFont typeface="Wingdings" pitchFamily="2" charset="2"/>
              <a:buChar char="§"/>
            </a:pPr>
            <a:r>
              <a:rPr lang="en-US" sz="2400"/>
              <a:t>Serve website via server</a:t>
            </a:r>
          </a:p>
          <a:p>
            <a:pPr marL="742950" lvl="1" indent="-182880" defTabSz="914400">
              <a:lnSpc>
                <a:spcPct val="90000"/>
              </a:lnSpc>
              <a:spcAft>
                <a:spcPts val="600"/>
              </a:spcAft>
              <a:buClr>
                <a:schemeClr val="accent1">
                  <a:lumMod val="75000"/>
                </a:schemeClr>
              </a:buClr>
              <a:buSzPct val="85000"/>
              <a:buFont typeface="Wingdings" pitchFamily="2" charset="2"/>
              <a:buChar char="§"/>
            </a:pPr>
            <a:endParaRPr lang="en-US" sz="2400"/>
          </a:p>
        </p:txBody>
      </p:sp>
      <p:sp>
        <p:nvSpPr>
          <p:cNvPr id="35" name="Oval 34">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7" name="Oval 36">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67752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82577A-CF28-AB16-739B-FE298FD5981F}"/>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 name="Title 1">
            <a:extLst>
              <a:ext uri="{FF2B5EF4-FFF2-40B4-BE49-F238E27FC236}">
                <a16:creationId xmlns:a16="http://schemas.microsoft.com/office/drawing/2014/main" id="{8DFA45C5-A9FA-08A9-99EC-126B02FDE928}"/>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a:t>Significant Backlog Items</a:t>
            </a:r>
          </a:p>
        </p:txBody>
      </p:sp>
      <p:sp>
        <p:nvSpPr>
          <p:cNvPr id="13" name="Rectangle 12">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9DF8B626-6FA7-7362-F185-DED1C6258890}"/>
              </a:ext>
            </a:extLst>
          </p:cNvPr>
          <p:cNvGraphicFramePr/>
          <p:nvPr>
            <p:extLst>
              <p:ext uri="{D42A27DB-BD31-4B8C-83A1-F6EECF244321}">
                <p14:modId xmlns:p14="http://schemas.microsoft.com/office/powerpoint/2010/main" val="1727257226"/>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60598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CE276-E60B-073C-02A8-454418809493}"/>
              </a:ext>
            </a:extLst>
          </p:cNvPr>
          <p:cNvSpPr>
            <a:spLocks noGrp="1"/>
          </p:cNvSpPr>
          <p:nvPr>
            <p:ph type="ctrTitle"/>
          </p:nvPr>
        </p:nvSpPr>
        <p:spPr/>
        <p:txBody>
          <a:bodyPr/>
          <a:lstStyle/>
          <a:p>
            <a:pPr algn="ctr"/>
            <a:r>
              <a:rPr lang="en-US"/>
              <a:t>Demo time</a:t>
            </a:r>
            <a:endParaRPr lang="en-US" err="1">
              <a:latin typeface="Rockwell Condensed"/>
            </a:endParaRPr>
          </a:p>
        </p:txBody>
      </p:sp>
      <p:sp>
        <p:nvSpPr>
          <p:cNvPr id="3" name="Subtitle 2">
            <a:extLst>
              <a:ext uri="{FF2B5EF4-FFF2-40B4-BE49-F238E27FC236}">
                <a16:creationId xmlns:a16="http://schemas.microsoft.com/office/drawing/2014/main" id="{27CBA29F-5C3D-22E2-7B1C-6EC8AF6A7ABF}"/>
              </a:ext>
            </a:extLst>
          </p:cNvPr>
          <p:cNvSpPr>
            <a:spLocks noGrp="1"/>
          </p:cNvSpPr>
          <p:nvPr>
            <p:ph type="subTitle" idx="1"/>
          </p:nvPr>
        </p:nvSpPr>
        <p:spPr>
          <a:xfrm>
            <a:off x="1056596" y="4389120"/>
            <a:ext cx="8640019" cy="1719204"/>
          </a:xfrm>
        </p:spPr>
        <p:txBody>
          <a:bodyPr vert="horz" lIns="91440" tIns="45720" rIns="91440" bIns="45720" rtlCol="0" anchor="t">
            <a:normAutofit/>
          </a:bodyPr>
          <a:lstStyle/>
          <a:p>
            <a:r>
              <a:rPr lang="en-US" dirty="0">
                <a:ea typeface="+mn-lt"/>
                <a:cs typeface="+mn-lt"/>
              </a:rPr>
              <a:t>Website:  </a:t>
            </a:r>
            <a:r>
              <a:rPr lang="en-US" dirty="0">
                <a:ea typeface="+mn-lt"/>
                <a:cs typeface="+mn-lt"/>
                <a:hlinkClick r:id="rId3"/>
              </a:rPr>
              <a:t>https://10.8.0.56:3000/</a:t>
            </a:r>
            <a:r>
              <a:rPr lang="en-US" dirty="0">
                <a:ea typeface="+mn-lt"/>
                <a:cs typeface="+mn-lt"/>
              </a:rPr>
              <a:t>  (frontend)</a:t>
            </a:r>
            <a:endParaRPr lang="en-US" dirty="0"/>
          </a:p>
          <a:p>
            <a:r>
              <a:rPr lang="en-US" dirty="0">
                <a:ea typeface="+mn-lt"/>
                <a:cs typeface="+mn-lt"/>
              </a:rPr>
              <a:t>     </a:t>
            </a:r>
            <a:r>
              <a:rPr lang="en-US" dirty="0">
                <a:ea typeface="+mn-lt"/>
                <a:cs typeface="+mn-lt"/>
                <a:hlinkClick r:id="rId4"/>
              </a:rPr>
              <a:t>https://</a:t>
            </a:r>
            <a:r>
              <a:rPr lang="en-US" dirty="0">
                <a:ea typeface="+mn-lt"/>
                <a:cs typeface="+mn-lt"/>
                <a:hlinkClick r:id="rId3"/>
              </a:rPr>
              <a:t>10.8.0.56</a:t>
            </a:r>
            <a:r>
              <a:rPr lang="en-US" dirty="0">
                <a:ea typeface="+mn-lt"/>
                <a:cs typeface="+mn-lt"/>
                <a:hlinkClick r:id="rId4"/>
              </a:rPr>
              <a:t>:8000/admin/</a:t>
            </a:r>
            <a:r>
              <a:rPr lang="en-US" dirty="0">
                <a:ea typeface="+mn-lt"/>
                <a:cs typeface="+mn-lt"/>
              </a:rPr>
              <a:t>  (admin dashboard)</a:t>
            </a:r>
          </a:p>
          <a:p>
            <a:r>
              <a:rPr lang="en-US" dirty="0">
                <a:ea typeface="+mn-lt"/>
                <a:cs typeface="+mn-lt"/>
              </a:rPr>
              <a:t>CSVs on next slide</a:t>
            </a:r>
          </a:p>
        </p:txBody>
      </p:sp>
    </p:spTree>
    <p:extLst>
      <p:ext uri="{BB962C8B-B14F-4D97-AF65-F5344CB8AC3E}">
        <p14:creationId xmlns:p14="http://schemas.microsoft.com/office/powerpoint/2010/main" val="12782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D0AD1-A25F-D6D1-573B-4E65CC6A85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60D2E-1DA6-8C41-7495-C0155D23A643}"/>
              </a:ext>
            </a:extLst>
          </p:cNvPr>
          <p:cNvSpPr>
            <a:spLocks noGrp="1"/>
          </p:cNvSpPr>
          <p:nvPr>
            <p:ph type="ctrTitle"/>
          </p:nvPr>
        </p:nvSpPr>
        <p:spPr/>
        <p:txBody>
          <a:bodyPr/>
          <a:lstStyle/>
          <a:p>
            <a:pPr algn="ctr"/>
            <a:r>
              <a:rPr lang="en-US" dirty="0"/>
              <a:t>Demo CSV</a:t>
            </a:r>
          </a:p>
        </p:txBody>
      </p:sp>
      <p:sp>
        <p:nvSpPr>
          <p:cNvPr id="3" name="Subtitle 2">
            <a:extLst>
              <a:ext uri="{FF2B5EF4-FFF2-40B4-BE49-F238E27FC236}">
                <a16:creationId xmlns:a16="http://schemas.microsoft.com/office/drawing/2014/main" id="{DE108389-4DAF-03B2-D3A3-834CE761F432}"/>
              </a:ext>
            </a:extLst>
          </p:cNvPr>
          <p:cNvSpPr>
            <a:spLocks noGrp="1"/>
          </p:cNvSpPr>
          <p:nvPr>
            <p:ph type="subTitle" idx="1"/>
          </p:nvPr>
        </p:nvSpPr>
        <p:spPr>
          <a:xfrm>
            <a:off x="1056596" y="4389120"/>
            <a:ext cx="8640019" cy="1719204"/>
          </a:xfrm>
        </p:spPr>
        <p:txBody>
          <a:bodyPr vert="horz" lIns="91440" tIns="45720" rIns="91440" bIns="45720" rtlCol="0" anchor="t">
            <a:normAutofit fontScale="70000" lnSpcReduction="20000"/>
          </a:bodyPr>
          <a:lstStyle/>
          <a:p>
            <a:r>
              <a:rPr lang="en-US" dirty="0">
                <a:ea typeface="+mn-lt"/>
                <a:cs typeface="+mn-lt"/>
              </a:rPr>
              <a:t>Null: </a:t>
            </a:r>
            <a:r>
              <a:rPr lang="en-US" dirty="0">
                <a:ea typeface="+mn-lt"/>
                <a:cs typeface="+mn-lt"/>
                <a:hlinkClick r:id="rId3"/>
              </a:rPr>
              <a:t>https://bama365-my.sharepoint.com/:x:/g/personal/hrhazelwood_crimson_ua_edu/Ec-MASjz-ONBhzeC2R4Ipw4BX_vz9dTJHh8RJM1UPFkeNw?e=q3PCby</a:t>
            </a:r>
            <a:endParaRPr lang="en-US">
              <a:ea typeface="+mn-lt"/>
              <a:cs typeface="+mn-lt"/>
            </a:endParaRPr>
          </a:p>
          <a:p>
            <a:r>
              <a:rPr lang="en-US" dirty="0">
                <a:ea typeface="+mn-lt"/>
                <a:cs typeface="+mn-lt"/>
              </a:rPr>
              <a:t>Incorrect: </a:t>
            </a:r>
            <a:r>
              <a:rPr lang="en-US" dirty="0">
                <a:ea typeface="+mn-lt"/>
                <a:cs typeface="+mn-lt"/>
                <a:hlinkClick r:id="rId4"/>
              </a:rPr>
              <a:t>https://bama365-my.sharepoint.com/:x:/g/personal/hrhazelwood_crimson_ua_edu/EUQcfAEwgG1FqjE__TCUqSwBUOxed6ClR4rgWGRZ_p32vA</a:t>
            </a:r>
          </a:p>
          <a:p>
            <a:r>
              <a:rPr lang="en-US">
                <a:ea typeface="+mn-lt"/>
                <a:cs typeface="+mn-lt"/>
              </a:rPr>
              <a:t>Correct: </a:t>
            </a:r>
            <a:r>
              <a:rPr lang="en-US" dirty="0">
                <a:ea typeface="+mn-lt"/>
                <a:cs typeface="+mn-lt"/>
                <a:hlinkClick r:id="rId5"/>
              </a:rPr>
              <a:t>https://bama365-my.sharepoint.com/:x:/g/personal/hrhazelwood_crimson_ua_edu/EX2FFJlG3npAuSqIgbo1eAABf8qsqVbfqXsb6jpVlOXLAQ?e=Neb0vT</a:t>
            </a:r>
          </a:p>
        </p:txBody>
      </p:sp>
    </p:spTree>
    <p:extLst>
      <p:ext uri="{BB962C8B-B14F-4D97-AF65-F5344CB8AC3E}">
        <p14:creationId xmlns:p14="http://schemas.microsoft.com/office/powerpoint/2010/main" val="54718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E39EF-5624-048C-EC77-B7B2D1232B6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CE3E2A0-1B93-6988-2672-DE71208AE415}"/>
              </a:ext>
            </a:extLst>
          </p:cNvPr>
          <p:cNvSpPr txBox="1"/>
          <p:nvPr/>
        </p:nvSpPr>
        <p:spPr>
          <a:xfrm>
            <a:off x="1325217" y="1819965"/>
            <a:ext cx="864041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Demo Video (in case of issue with live demo):</a:t>
            </a:r>
          </a:p>
          <a:p>
            <a:endParaRPr lang="en-US" sz="2400"/>
          </a:p>
          <a:p>
            <a:r>
              <a:rPr lang="en-US" sz="2400" dirty="0">
                <a:ea typeface="+mn-lt"/>
                <a:cs typeface="+mn-lt"/>
                <a:hlinkClick r:id="rId2"/>
              </a:rPr>
              <a:t>https://alabama.box.com/s/b2eng3by1ju9zgk4uu8jovvo5cngw8ik</a:t>
            </a:r>
            <a:r>
              <a:rPr lang="en-US" sz="2400" dirty="0">
                <a:ea typeface="+mn-lt"/>
                <a:cs typeface="+mn-lt"/>
              </a:rPr>
              <a:t> </a:t>
            </a:r>
            <a:endParaRPr lang="en-US"/>
          </a:p>
        </p:txBody>
      </p:sp>
    </p:spTree>
    <p:extLst>
      <p:ext uri="{BB962C8B-B14F-4D97-AF65-F5344CB8AC3E}">
        <p14:creationId xmlns:p14="http://schemas.microsoft.com/office/powerpoint/2010/main" val="286040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69F47-F68B-530B-E6F8-2914B31AB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304491-BF39-C7D8-6113-93C9DC79C749}"/>
              </a:ext>
            </a:extLst>
          </p:cNvPr>
          <p:cNvSpPr>
            <a:spLocks noGrp="1"/>
          </p:cNvSpPr>
          <p:nvPr>
            <p:ph type="title"/>
          </p:nvPr>
        </p:nvSpPr>
        <p:spPr/>
        <p:txBody>
          <a:bodyPr/>
          <a:lstStyle/>
          <a:p>
            <a:r>
              <a:rPr lang="en-US">
                <a:latin typeface="Rockwell Condensed"/>
              </a:rPr>
              <a:t>Significant Backlog Items</a:t>
            </a:r>
          </a:p>
        </p:txBody>
      </p:sp>
      <p:sp>
        <p:nvSpPr>
          <p:cNvPr id="3" name="TextBox 2">
            <a:extLst>
              <a:ext uri="{FF2B5EF4-FFF2-40B4-BE49-F238E27FC236}">
                <a16:creationId xmlns:a16="http://schemas.microsoft.com/office/drawing/2014/main" id="{EBAA7664-09AA-E1F2-D382-901EFEFD813D}"/>
              </a:ext>
            </a:extLst>
          </p:cNvPr>
          <p:cNvSpPr txBox="1"/>
          <p:nvPr/>
        </p:nvSpPr>
        <p:spPr>
          <a:xfrm>
            <a:off x="1069451" y="1906987"/>
            <a:ext cx="9752275" cy="304698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3200"/>
              <a:t>Batch updates to student-mentor assignments</a:t>
            </a:r>
          </a:p>
          <a:p>
            <a:pPr marL="342900" indent="-342900">
              <a:buFont typeface="Arial" panose="020B0604020202020204" pitchFamily="34" charset="0"/>
              <a:buChar char="•"/>
            </a:pPr>
            <a:r>
              <a:rPr lang="en-US" sz="3200"/>
              <a:t>Automate testing</a:t>
            </a:r>
          </a:p>
          <a:p>
            <a:pPr marL="342900" indent="-342900">
              <a:buFont typeface="Arial" panose="020B0604020202020204" pitchFamily="34" charset="0"/>
              <a:buChar char="•"/>
            </a:pPr>
            <a:r>
              <a:rPr lang="en-US" sz="3200"/>
              <a:t>Add student workers or TAs as admins</a:t>
            </a:r>
          </a:p>
          <a:p>
            <a:pPr marL="342900" indent="-342900">
              <a:buFont typeface="Arial" panose="020B0604020202020204" pitchFamily="34" charset="0"/>
              <a:buChar char="•"/>
            </a:pPr>
            <a:r>
              <a:rPr lang="en-US" sz="3200"/>
              <a:t>Add cohort tracking</a:t>
            </a:r>
          </a:p>
          <a:p>
            <a:pPr marL="342900" indent="-342900">
              <a:buFont typeface="Arial" panose="020B0604020202020204" pitchFamily="34" charset="0"/>
              <a:buChar char="•"/>
            </a:pPr>
            <a:endParaRPr lang="en-US" sz="3200"/>
          </a:p>
          <a:p>
            <a:pPr marL="742950" lvl="1" indent="-285750">
              <a:buFont typeface="Courier New"/>
              <a:buChar char="o"/>
            </a:pPr>
            <a:endParaRPr lang="en-US" sz="3200"/>
          </a:p>
        </p:txBody>
      </p:sp>
    </p:spTree>
    <p:extLst>
      <p:ext uri="{BB962C8B-B14F-4D97-AF65-F5344CB8AC3E}">
        <p14:creationId xmlns:p14="http://schemas.microsoft.com/office/powerpoint/2010/main" val="2714056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ccab473c-064c-4c61-8ef3-0c94a3d35594"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C24536545D98E74E9805D78833011AAE" ma:contentTypeVersion="12" ma:contentTypeDescription="Create a new document." ma:contentTypeScope="" ma:versionID="cada3736e4c916b176234e6fb3e050a2">
  <xsd:schema xmlns:xsd="http://www.w3.org/2001/XMLSchema" xmlns:xs="http://www.w3.org/2001/XMLSchema" xmlns:p="http://schemas.microsoft.com/office/2006/metadata/properties" xmlns:ns2="58b63f61-cc35-43d5-98dd-efb3665b4677" xmlns:ns3="d798654c-bf70-4e05-8e60-e6dcb2498b37" targetNamespace="http://schemas.microsoft.com/office/2006/metadata/properties" ma:root="true" ma:fieldsID="f0899bf6b3b11abba47433a79b066a5b" ns2:_="" ns3:_="">
    <xsd:import namespace="58b63f61-cc35-43d5-98dd-efb3665b4677"/>
    <xsd:import namespace="d798654c-bf70-4e05-8e60-e6dcb2498b37"/>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b63f61-cc35-43d5-98dd-efb3665b4677"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cab473c-064c-4c61-8ef3-0c94a3d35594"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98654c-bf70-4e05-8e60-e6dcb2498b3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dce5d2e-2b75-4ec9-ab3c-b34b7ab245b4}" ma:internalName="TaxCatchAll" ma:showField="CatchAllData" ma:web="d798654c-bf70-4e05-8e60-e6dcb2498b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58b63f61-cc35-43d5-98dd-efb3665b4677">
      <Terms xmlns="http://schemas.microsoft.com/office/infopath/2007/PartnerControls"/>
    </lcf76f155ced4ddcb4097134ff3c332f>
    <ReferenceId xmlns="58b63f61-cc35-43d5-98dd-efb3665b4677" xsi:nil="true"/>
    <TaxCatchAll xmlns="d798654c-bf70-4e05-8e60-e6dcb2498b37" xsi:nil="true"/>
  </documentManagement>
</p:properties>
</file>

<file path=customXml/itemProps1.xml><?xml version="1.0" encoding="utf-8"?>
<ds:datastoreItem xmlns:ds="http://schemas.openxmlformats.org/officeDocument/2006/customXml" ds:itemID="{1554E13B-85DF-4E16-BB0A-8F86671598F1}">
  <ds:schemaRefs>
    <ds:schemaRef ds:uri="Microsoft.SharePoint.Taxonomy.ContentTypeSync"/>
  </ds:schemaRefs>
</ds:datastoreItem>
</file>

<file path=customXml/itemProps2.xml><?xml version="1.0" encoding="utf-8"?>
<ds:datastoreItem xmlns:ds="http://schemas.openxmlformats.org/officeDocument/2006/customXml" ds:itemID="{1F1D46AC-A628-4E1C-929C-EA06D2C03A49}">
  <ds:schemaRefs>
    <ds:schemaRef ds:uri="58b63f61-cc35-43d5-98dd-efb3665b4677"/>
    <ds:schemaRef ds:uri="d798654c-bf70-4e05-8e60-e6dcb2498b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EFE16CA-070B-4D00-B57F-1D59C2AB8F4E}">
  <ds:schemaRefs>
    <ds:schemaRef ds:uri="http://schemas.microsoft.com/sharepoint/v3/contenttype/forms"/>
  </ds:schemaRefs>
</ds:datastoreItem>
</file>

<file path=customXml/itemProps4.xml><?xml version="1.0" encoding="utf-8"?>
<ds:datastoreItem xmlns:ds="http://schemas.openxmlformats.org/officeDocument/2006/customXml" ds:itemID="{048674FF-673D-40E4-90DC-427647F6395A}">
  <ds:schemaRefs>
    <ds:schemaRef ds:uri="58b63f61-cc35-43d5-98dd-efb3665b4677"/>
    <ds:schemaRef ds:uri="d798654c-bf70-4e05-8e60-e6dcb2498b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Wood design</Template>
  <Application>Microsoft Office PowerPoint</Application>
  <PresentationFormat>Widescreen</PresentationFormat>
  <Slides>8</Slides>
  <Notes>3</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Wood Type</vt:lpstr>
      <vt:lpstr>Mentor management system</vt:lpstr>
      <vt:lpstr>Project OVERVIEW</vt:lpstr>
      <vt:lpstr>Functionality Implemented</vt:lpstr>
      <vt:lpstr>Significant Backlog Items</vt:lpstr>
      <vt:lpstr>Demo time</vt:lpstr>
      <vt:lpstr>Demo CSV</vt:lpstr>
      <vt:lpstr>PowerPoint Presentation</vt:lpstr>
      <vt:lpstr>Significant Backlog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 management system</dc:title>
  <dc:creator>Manjila Singh</dc:creator>
  <cp:revision>52</cp:revision>
  <dcterms:created xsi:type="dcterms:W3CDTF">2025-02-14T17:12:24Z</dcterms:created>
  <dcterms:modified xsi:type="dcterms:W3CDTF">2025-04-22T10:30:39Z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0x010100C24536545D98E74E9805D78833011AAE</vt:lpwstr>
  </property>
</Properties>
</file>