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4"/>
  </p:notesMasterIdLst>
  <p:sldIdLst>
    <p:sldId id="288" r:id="rId5"/>
    <p:sldId id="275" r:id="rId6"/>
    <p:sldId id="280" r:id="rId7"/>
    <p:sldId id="278" r:id="rId8"/>
    <p:sldId id="281" r:id="rId9"/>
    <p:sldId id="287" r:id="rId10"/>
    <p:sldId id="286" r:id="rId11"/>
    <p:sldId id="276"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FBDBA-5C7B-ABD2-B48D-3AA2AFDD24AB}" v="13" dt="2025-03-25T02:30:06.462"/>
    <p1510:client id="{4EA678EF-C7F9-4803-968D-7481123726FE}" v="1032" dt="2025-03-25T02:49:11.303"/>
    <p1510:client id="{5BAE732D-C82B-5739-2110-2034BA4499D4}" v="275" dt="2025-03-25T09:20:41.894"/>
    <p1510:client id="{665043CC-8F3F-F843-A3BA-20B5E7C10449}" v="1" dt="2025-03-25T07:04:59.453"/>
    <p1510:client id="{6CBDE73A-C6C8-61C8-B5D8-0588D4F2D0B9}" v="595" dt="2025-03-25T02:57:03.019"/>
    <p1510:client id="{87BB0EF3-31BD-AA4A-A23F-DE8BDE5AA259}" v="5" dt="2025-03-25T01:17:09.245"/>
    <p1510:client id="{C360126B-CBDD-E565-1AD2-F49D53EC1B66}" v="104" dt="2025-03-24T20:01:51.276"/>
    <p1510:client id="{CACA4D49-5CD6-8FB4-DE99-0C1AB9FF9BDE}" v="28" dt="2025-03-25T07:03:54.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E2175-4A5A-412E-B544-FA3E7BE1D39D}"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EA6D1-6F22-46FD-AD91-FC510839F779}" type="slidenum">
              <a:rPr lang="en-US" smtClean="0"/>
              <a:t>‹#›</a:t>
            </a:fld>
            <a:endParaRPr lang="en-US"/>
          </a:p>
        </p:txBody>
      </p:sp>
    </p:spTree>
    <p:extLst>
      <p:ext uri="{BB962C8B-B14F-4D97-AF65-F5344CB8AC3E}">
        <p14:creationId xmlns:p14="http://schemas.microsoft.com/office/powerpoint/2010/main" val="152595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 with me not in system. Try to log in to show that students not in system cannot log in </a:t>
            </a:r>
          </a:p>
          <a:p>
            <a:r>
              <a:rPr lang="en-US">
                <a:ea typeface="Calibri"/>
                <a:cs typeface="Calibri"/>
              </a:rPr>
              <a:t>Add myself to the database. Do this using the add csv button. Will not replicate students, checks </a:t>
            </a:r>
            <a:r>
              <a:rPr lang="en-US" err="1">
                <a:ea typeface="Calibri"/>
                <a:cs typeface="Calibri"/>
              </a:rPr>
              <a:t>cwid</a:t>
            </a:r>
          </a:p>
          <a:p>
            <a:r>
              <a:rPr lang="en-US">
                <a:ea typeface="Calibri"/>
                <a:cs typeface="Calibri"/>
              </a:rPr>
              <a:t>Then log into the student page. Show the profile page with student info, and show that you can edit things</a:t>
            </a:r>
          </a:p>
          <a:p>
            <a:r>
              <a:rPr lang="en-US">
                <a:ea typeface="Calibri"/>
                <a:cs typeface="Calibri"/>
              </a:rPr>
              <a:t>Then show the meeting log. Show that it prefills the student information. Then add a meeting log. Change something (major maybe) to show that the student profile will update with this form</a:t>
            </a:r>
          </a:p>
          <a:p>
            <a:r>
              <a:rPr lang="en-US">
                <a:ea typeface="Calibri"/>
                <a:cs typeface="Calibri"/>
              </a:rPr>
              <a:t>Log out of student view. Go into admin and make myself a mentor </a:t>
            </a:r>
          </a:p>
          <a:p>
            <a:r>
              <a:rPr lang="en-US">
                <a:ea typeface="Calibri"/>
                <a:cs typeface="Calibri"/>
              </a:rPr>
              <a:t>Log in again. Show the new mentor view. Start with the all students page, click on a student</a:t>
            </a:r>
          </a:p>
          <a:p>
            <a:r>
              <a:rPr lang="en-US">
                <a:ea typeface="Calibri"/>
                <a:cs typeface="Calibri"/>
              </a:rPr>
              <a:t>Then go to the my students page show that you can click and see both student info and meeting logs. Show that you can add mentor notes to the meeting log</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80EA6D1-6F22-46FD-AD91-FC510839F779}" type="slidenum">
              <a:rPr lang="en-US" smtClean="0"/>
              <a:t>8</a:t>
            </a:fld>
            <a:endParaRPr lang="en-US"/>
          </a:p>
        </p:txBody>
      </p:sp>
    </p:spTree>
    <p:extLst>
      <p:ext uri="{BB962C8B-B14F-4D97-AF65-F5344CB8AC3E}">
        <p14:creationId xmlns:p14="http://schemas.microsoft.com/office/powerpoint/2010/main" val="8096428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4EDF864-2F28-4237-BB3F-DBE3EEC3A404}"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65F95-D5CB-4597-9A25-760A580A4EC4}"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D033A-33AF-47DA-AE1D-7FBF8C89596B}"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1955D-A16B-4B36-9C9E-9B6A0F460CD0}"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4D8C1C2-5F97-402E-BFDF-BC6976DD2B8E}" type="datetime1">
              <a:rPr lang="en-US" smtClean="0"/>
              <a:t>3/25/2025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D477F5-CDF6-4332-9528-B5F54BD0CC52}"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22145-F44D-4EAE-AEA9-510C1E39F158}" type="datetime1">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C9399-AFC0-435C-A8B0-6455D03675EF}" type="datetime1">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54154-AFFA-40FA-A445-5C940E21A930}" type="datetime1">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C7BCC-828A-4E33-B9B9-533C8665B8CD}"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D87DBC-E941-44FF-A02C-1134922F1D02}" type="datetime1">
              <a:rPr lang="en-US" smtClean="0"/>
              <a:t>3/25/2025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E9963E1-723C-4B80-BFB3-4E37855A4263}" type="datetime1">
              <a:rPr lang="en-US" smtClean="0"/>
              <a:t>3/25/2025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hyperlink" Target="https://hhaze2.github.io/" TargetMode="Externa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s://34.170.92.44:3000" TargetMode="External"/><Relationship Id="rId11" Type="http://schemas.openxmlformats.org/officeDocument/2006/relationships/image" Target="../media/image10.png"/><Relationship Id="rId5" Type="http://schemas.openxmlformats.org/officeDocument/2006/relationships/hyperlink" Target="https://github.com/manjilasingh/mentor-management-system" TargetMode="External"/><Relationship Id="rId10"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34.170.92.44:300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bama365-my.sharepoint.com/:x:/g/personal/hrhazelwood_crimson_ua_edu/EUQcfAEwgG1FqjE__TCUqSwBUOxed6ClR4rgWGRZ_p32vA?e=st96Qh" TargetMode="External"/><Relationship Id="rId4" Type="http://schemas.openxmlformats.org/officeDocument/2006/relationships/hyperlink" Target="https://34.170.92.44:8000/admin/"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alabama.box.com/s/fjiyna60981nxuq4dxwp7r10z6pjh4e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DC33F4-A54B-3D75-9DEF-0B60DFCCE694}"/>
            </a:ext>
          </a:extLst>
        </p:cNvPr>
        <p:cNvGrpSpPr/>
        <p:nvPr/>
      </p:nvGrpSpPr>
      <p:grpSpPr>
        <a:xfrm>
          <a:off x="0" y="0"/>
          <a:ext cx="0" cy="0"/>
          <a:chOff x="0" y="0"/>
          <a:chExt cx="0" cy="0"/>
        </a:xfrm>
      </p:grpSpPr>
      <p:pic>
        <p:nvPicPr>
          <p:cNvPr id="6" name="Picture 5" descr="A group of people in a classroom&#10;&#10;Description automatically generated">
            <a:extLst>
              <a:ext uri="{FF2B5EF4-FFF2-40B4-BE49-F238E27FC236}">
                <a16:creationId xmlns:a16="http://schemas.microsoft.com/office/drawing/2014/main" id="{B415C195-A33C-B665-D77E-8978A2B188D1}"/>
              </a:ext>
            </a:extLst>
          </p:cNvPr>
          <p:cNvPicPr>
            <a:picLocks noChangeAspect="1"/>
          </p:cNvPicPr>
          <p:nvPr/>
        </p:nvPicPr>
        <p:blipFill>
          <a:blip r:embed="rId2"/>
          <a:srcRect t="15730"/>
          <a:stretch/>
        </p:blipFill>
        <p:spPr>
          <a:xfrm>
            <a:off x="0" y="0"/>
            <a:ext cx="12191999" cy="6857990"/>
          </a:xfrm>
          <a:prstGeom prst="rect">
            <a:avLst/>
          </a:prstGeom>
          <a:effectLst>
            <a:outerShdw dist="50800" dir="5400000" algn="ctr" rotWithShape="0">
              <a:srgbClr val="000000"/>
            </a:outerShdw>
          </a:effectLst>
        </p:spPr>
      </p:pic>
      <p:sp>
        <p:nvSpPr>
          <p:cNvPr id="69" name="Rectangle 68">
            <a:extLst>
              <a:ext uri="{FF2B5EF4-FFF2-40B4-BE49-F238E27FC236}">
                <a16:creationId xmlns:a16="http://schemas.microsoft.com/office/drawing/2014/main" id="{DE6800A0-E07C-A4CF-0050-22171F52A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0" name="Rectangle 69">
            <a:extLst>
              <a:ext uri="{FF2B5EF4-FFF2-40B4-BE49-F238E27FC236}">
                <a16:creationId xmlns:a16="http://schemas.microsoft.com/office/drawing/2014/main" id="{2F457DF5-1EA6-B186-347F-A1C20B807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3FDE601-2220-8049-703D-212902D634DD}"/>
              </a:ext>
            </a:extLst>
          </p:cNvPr>
          <p:cNvSpPr>
            <a:spLocks noGrp="1"/>
          </p:cNvSpPr>
          <p:nvPr>
            <p:ph type="ctrTitle"/>
          </p:nvPr>
        </p:nvSpPr>
        <p:spPr>
          <a:xfrm>
            <a:off x="1101905" y="3584828"/>
            <a:ext cx="9991825" cy="1622451"/>
          </a:xfrm>
        </p:spPr>
        <p:txBody>
          <a:bodyPr>
            <a:normAutofit/>
          </a:bodyPr>
          <a:lstStyle/>
          <a:p>
            <a:pPr algn="ctr"/>
            <a:r>
              <a:rPr lang="en-US" sz="6000"/>
              <a:t>Mentor management system</a:t>
            </a:r>
          </a:p>
        </p:txBody>
      </p:sp>
      <p:sp>
        <p:nvSpPr>
          <p:cNvPr id="3" name="Subtitle 2">
            <a:extLst>
              <a:ext uri="{FF2B5EF4-FFF2-40B4-BE49-F238E27FC236}">
                <a16:creationId xmlns:a16="http://schemas.microsoft.com/office/drawing/2014/main" id="{E7E56BED-C0A1-FD3E-A62A-F31B7040325F}"/>
              </a:ext>
            </a:extLst>
          </p:cNvPr>
          <p:cNvSpPr>
            <a:spLocks noGrp="1"/>
          </p:cNvSpPr>
          <p:nvPr>
            <p:ph type="subTitle" idx="1"/>
          </p:nvPr>
        </p:nvSpPr>
        <p:spPr>
          <a:xfrm>
            <a:off x="1372992" y="5046216"/>
            <a:ext cx="9993709" cy="1104639"/>
          </a:xfrm>
        </p:spPr>
        <p:txBody>
          <a:bodyPr anchor="ctr">
            <a:normAutofit lnSpcReduction="10000"/>
          </a:bodyPr>
          <a:lstStyle/>
          <a:p>
            <a:pPr algn="ctr"/>
            <a:endParaRPr lang="en-US" dirty="0"/>
          </a:p>
          <a:p>
            <a:pPr algn="ctr"/>
            <a:r>
              <a:rPr lang="en-US" sz="1600" i="1" dirty="0"/>
              <a:t>Source code: </a:t>
            </a:r>
            <a:r>
              <a:rPr lang="en-US" sz="1600" i="1" dirty="0">
                <a:solidFill>
                  <a:srgbClr val="C00000"/>
                </a:solidFill>
                <a:hlinkClick r:id="rId5">
                  <a:extLst>
                    <a:ext uri="{A12FA001-AC4F-418D-AE19-62706E023703}">
                      <ahyp:hlinkClr xmlns:ahyp="http://schemas.microsoft.com/office/drawing/2018/hyperlinkcolor" val="tx"/>
                    </a:ext>
                  </a:extLst>
                </a:hlinkClick>
              </a:rPr>
              <a:t>https://github.com/manjilasingh/mentor-management-system</a:t>
            </a:r>
            <a:endParaRPr lang="en-US" sz="1600" i="1" dirty="0">
              <a:solidFill>
                <a:srgbClr val="C00000"/>
              </a:solidFill>
            </a:endParaRPr>
          </a:p>
          <a:p>
            <a:pPr algn="ctr"/>
            <a:r>
              <a:rPr lang="en-US" sz="1600" i="1" dirty="0"/>
              <a:t>Cloud Hosted Website: </a:t>
            </a:r>
            <a:r>
              <a:rPr lang="en-US" sz="1600" dirty="0">
                <a:solidFill>
                  <a:srgbClr val="C00000"/>
                </a:solidFill>
                <a:ea typeface="+mn-lt"/>
                <a:cs typeface="+mn-lt"/>
                <a:hlinkClick r:id="rId6">
                  <a:extLst>
                    <a:ext uri="{A12FA001-AC4F-418D-AE19-62706E023703}">
                      <ahyp:hlinkClr xmlns:ahyp="http://schemas.microsoft.com/office/drawing/2018/hyperlinkcolor" val="tx"/>
                    </a:ext>
                  </a:extLst>
                </a:hlinkClick>
              </a:rPr>
              <a:t>https://34.170.92.44:3000</a:t>
            </a:r>
            <a:r>
              <a:rPr lang="en-US" sz="1600" dirty="0">
                <a:ea typeface="+mn-lt"/>
                <a:cs typeface="+mn-lt"/>
              </a:rPr>
              <a:t> </a:t>
            </a:r>
            <a:r>
              <a:rPr lang="en-US" sz="1600" dirty="0"/>
              <a:t> </a:t>
            </a:r>
            <a:r>
              <a:rPr lang="en-US" sz="1600" i="1" dirty="0"/>
              <a:t>Project website: </a:t>
            </a:r>
            <a:r>
              <a:rPr lang="en-US" sz="1600" i="1" dirty="0">
                <a:solidFill>
                  <a:srgbClr val="C00000"/>
                </a:solidFill>
                <a:hlinkClick r:id="rId7">
                  <a:extLst>
                    <a:ext uri="{A12FA001-AC4F-418D-AE19-62706E023703}">
                      <ahyp:hlinkClr xmlns:ahyp="http://schemas.microsoft.com/office/drawing/2018/hyperlinkcolor" val="tx"/>
                    </a:ext>
                  </a:extLst>
                </a:hlinkClick>
              </a:rPr>
              <a:t>https://hhaze2.github.io/</a:t>
            </a:r>
            <a:endParaRPr lang="en-US"/>
          </a:p>
          <a:p>
            <a:pPr algn="ctr"/>
            <a:endParaRPr lang="en-US" sz="1600" i="1" dirty="0">
              <a:solidFill>
                <a:srgbClr val="C00000"/>
              </a:solidFill>
            </a:endParaRPr>
          </a:p>
        </p:txBody>
      </p:sp>
      <p:sp>
        <p:nvSpPr>
          <p:cNvPr id="71" name="Rectangle 70">
            <a:extLst>
              <a:ext uri="{FF2B5EF4-FFF2-40B4-BE49-F238E27FC236}">
                <a16:creationId xmlns:a16="http://schemas.microsoft.com/office/drawing/2014/main" id="{71D6F972-7746-1900-5CE6-E3E960E06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person in a suit and tie&#10;&#10;AI-generated content may be incorrect.">
            <a:extLst>
              <a:ext uri="{FF2B5EF4-FFF2-40B4-BE49-F238E27FC236}">
                <a16:creationId xmlns:a16="http://schemas.microsoft.com/office/drawing/2014/main" id="{5B42F68A-5AFC-5F93-5841-8C6F64F49D5D}"/>
              </a:ext>
            </a:extLst>
          </p:cNvPr>
          <p:cNvPicPr>
            <a:picLocks noChangeAspect="1"/>
          </p:cNvPicPr>
          <p:nvPr/>
        </p:nvPicPr>
        <p:blipFill>
          <a:blip r:embed="rId8"/>
          <a:stretch>
            <a:fillRect/>
          </a:stretch>
        </p:blipFill>
        <p:spPr>
          <a:xfrm>
            <a:off x="-3783" y="1"/>
            <a:ext cx="1636938" cy="1633895"/>
          </a:xfrm>
          <a:prstGeom prst="rect">
            <a:avLst/>
          </a:prstGeom>
        </p:spPr>
      </p:pic>
      <p:pic>
        <p:nvPicPr>
          <p:cNvPr id="4" name="Picture 3" descr="A person with long hair wearing a suit&#10;&#10;AI-generated content may be incorrect.">
            <a:extLst>
              <a:ext uri="{FF2B5EF4-FFF2-40B4-BE49-F238E27FC236}">
                <a16:creationId xmlns:a16="http://schemas.microsoft.com/office/drawing/2014/main" id="{FD9B111A-7B73-92D9-40B4-28789A973658}"/>
              </a:ext>
            </a:extLst>
          </p:cNvPr>
          <p:cNvPicPr>
            <a:picLocks noChangeAspect="1"/>
          </p:cNvPicPr>
          <p:nvPr/>
        </p:nvPicPr>
        <p:blipFill>
          <a:blip r:embed="rId9"/>
          <a:stretch>
            <a:fillRect/>
          </a:stretch>
        </p:blipFill>
        <p:spPr>
          <a:xfrm>
            <a:off x="-2252" y="1626347"/>
            <a:ext cx="1627954" cy="1631184"/>
          </a:xfrm>
          <a:prstGeom prst="rect">
            <a:avLst/>
          </a:prstGeom>
        </p:spPr>
      </p:pic>
      <p:pic>
        <p:nvPicPr>
          <p:cNvPr id="7" name="Picture 6" descr="A person wearing glasses smiling&#10;&#10;AI-generated content may be incorrect.">
            <a:extLst>
              <a:ext uri="{FF2B5EF4-FFF2-40B4-BE49-F238E27FC236}">
                <a16:creationId xmlns:a16="http://schemas.microsoft.com/office/drawing/2014/main" id="{490ABE82-EC79-DB62-FDAE-A15F176A868A}"/>
              </a:ext>
            </a:extLst>
          </p:cNvPr>
          <p:cNvPicPr>
            <a:picLocks noChangeAspect="1"/>
          </p:cNvPicPr>
          <p:nvPr/>
        </p:nvPicPr>
        <p:blipFill>
          <a:blip r:embed="rId10"/>
          <a:stretch>
            <a:fillRect/>
          </a:stretch>
        </p:blipFill>
        <p:spPr>
          <a:xfrm>
            <a:off x="-2971" y="3244281"/>
            <a:ext cx="1668222" cy="1778983"/>
          </a:xfrm>
          <a:prstGeom prst="rect">
            <a:avLst/>
          </a:prstGeom>
        </p:spPr>
      </p:pic>
      <p:pic>
        <p:nvPicPr>
          <p:cNvPr id="8" name="Picture 7" descr="A person smiling at the camera&#10;&#10;AI-generated content may be incorrect.">
            <a:extLst>
              <a:ext uri="{FF2B5EF4-FFF2-40B4-BE49-F238E27FC236}">
                <a16:creationId xmlns:a16="http://schemas.microsoft.com/office/drawing/2014/main" id="{670D41C4-DE2E-5ABE-D372-BD12DB85F877}"/>
              </a:ext>
            </a:extLst>
          </p:cNvPr>
          <p:cNvPicPr>
            <a:picLocks noChangeAspect="1"/>
          </p:cNvPicPr>
          <p:nvPr/>
        </p:nvPicPr>
        <p:blipFill>
          <a:blip r:embed="rId11"/>
          <a:stretch>
            <a:fillRect/>
          </a:stretch>
        </p:blipFill>
        <p:spPr>
          <a:xfrm>
            <a:off x="-2079" y="5019722"/>
            <a:ext cx="1667362" cy="1613698"/>
          </a:xfrm>
          <a:prstGeom prst="rect">
            <a:avLst/>
          </a:prstGeom>
        </p:spPr>
      </p:pic>
      <p:sp>
        <p:nvSpPr>
          <p:cNvPr id="10" name="Subtitle 2">
            <a:extLst>
              <a:ext uri="{FF2B5EF4-FFF2-40B4-BE49-F238E27FC236}">
                <a16:creationId xmlns:a16="http://schemas.microsoft.com/office/drawing/2014/main" id="{1BA1635B-5686-9323-0A5B-EB7838EC1EDD}"/>
              </a:ext>
            </a:extLst>
          </p:cNvPr>
          <p:cNvSpPr txBox="1">
            <a:spLocks/>
          </p:cNvSpPr>
          <p:nvPr/>
        </p:nvSpPr>
        <p:spPr>
          <a:xfrm>
            <a:off x="987509" y="4475035"/>
            <a:ext cx="10217825" cy="111744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dirty="0"/>
              <a:t>By: Andrew Hahn, Hannah Hazelwood, </a:t>
            </a:r>
            <a:r>
              <a:rPr lang="en-US" dirty="0" err="1"/>
              <a:t>Manjila</a:t>
            </a:r>
            <a:r>
              <a:rPr lang="en-US" dirty="0"/>
              <a:t> Singh, Gregory Nothnagel</a:t>
            </a:r>
          </a:p>
        </p:txBody>
      </p:sp>
    </p:spTree>
    <p:extLst>
      <p:ext uri="{BB962C8B-B14F-4D97-AF65-F5344CB8AC3E}">
        <p14:creationId xmlns:p14="http://schemas.microsoft.com/office/powerpoint/2010/main" val="159416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B4A62992-B33B-2CC7-4C99-87BF1AD55C4C}"/>
              </a:ext>
            </a:extLst>
          </p:cNvPr>
          <p:cNvSpPr>
            <a:spLocks noGrp="1"/>
          </p:cNvSpPr>
          <p:nvPr>
            <p:ph type="title"/>
          </p:nvPr>
        </p:nvSpPr>
        <p:spPr>
          <a:xfrm>
            <a:off x="162538" y="643466"/>
            <a:ext cx="4329780" cy="5528734"/>
          </a:xfrm>
        </p:spPr>
        <p:txBody>
          <a:bodyPr>
            <a:normAutofit/>
          </a:bodyPr>
          <a:lstStyle/>
          <a:p>
            <a:pPr algn="r"/>
            <a:r>
              <a:rPr lang="en-US" sz="4800">
                <a:solidFill>
                  <a:srgbClr val="FFFFFF"/>
                </a:solidFill>
              </a:rPr>
              <a:t>Project OVERVIEW</a:t>
            </a:r>
          </a:p>
        </p:txBody>
      </p:sp>
      <p:sp>
        <p:nvSpPr>
          <p:cNvPr id="3" name="Content Placeholder 2">
            <a:extLst>
              <a:ext uri="{FF2B5EF4-FFF2-40B4-BE49-F238E27FC236}">
                <a16:creationId xmlns:a16="http://schemas.microsoft.com/office/drawing/2014/main" id="{5D0061A0-8427-12B5-0049-948E01739C06}"/>
              </a:ext>
            </a:extLst>
          </p:cNvPr>
          <p:cNvSpPr>
            <a:spLocks noGrp="1"/>
          </p:cNvSpPr>
          <p:nvPr>
            <p:ph idx="1"/>
          </p:nvPr>
        </p:nvSpPr>
        <p:spPr>
          <a:xfrm>
            <a:off x="5053780" y="599768"/>
            <a:ext cx="6074467" cy="5572432"/>
          </a:xfrm>
        </p:spPr>
        <p:txBody>
          <a:bodyPr anchor="ctr">
            <a:normAutofit/>
          </a:bodyPr>
          <a:lstStyle/>
          <a:p>
            <a:pPr>
              <a:buFont typeface="Arial" pitchFamily="2" charset="2"/>
              <a:buChar char="•"/>
            </a:pPr>
            <a:r>
              <a:rPr lang="en-US" sz="2400"/>
              <a:t>CS department needs a mentorship program</a:t>
            </a:r>
          </a:p>
          <a:p>
            <a:pPr>
              <a:buClr>
                <a:srgbClr val="9E3611"/>
              </a:buClr>
              <a:buFont typeface="Arial" pitchFamily="2" charset="2"/>
              <a:buChar char="•"/>
            </a:pPr>
            <a:r>
              <a:rPr lang="en-US" sz="2400"/>
              <a:t>20-25 mentors, 1100 students</a:t>
            </a:r>
          </a:p>
          <a:p>
            <a:pPr>
              <a:buClr>
                <a:srgbClr val="9E3611"/>
              </a:buClr>
              <a:buFont typeface="Arial" pitchFamily="2" charset="2"/>
              <a:buChar char="•"/>
            </a:pPr>
            <a:r>
              <a:rPr lang="en-US" sz="2400"/>
              <a:t>Facilitate interaction through web app</a:t>
            </a:r>
          </a:p>
          <a:p>
            <a:pPr>
              <a:buClr>
                <a:srgbClr val="9E3611"/>
              </a:buClr>
              <a:buFont typeface="Arial" pitchFamily="2" charset="2"/>
              <a:buChar char="•"/>
            </a:pPr>
            <a:r>
              <a:rPr lang="en-US" sz="2400"/>
              <a:t>Enhance networking, confidence, and growth for students</a:t>
            </a:r>
          </a:p>
          <a:p>
            <a:pPr>
              <a:buClr>
                <a:srgbClr val="9E3611"/>
              </a:buClr>
              <a:buFont typeface="Arial" pitchFamily="2" charset="2"/>
              <a:buChar char="•"/>
            </a:pPr>
            <a:r>
              <a:rPr lang="en-US" sz="2400"/>
              <a:t>Enhance leadership, personal fulfillment, and networking for mentors</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458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8A86-FAA6-7867-09E6-3F45D718228B}"/>
              </a:ext>
            </a:extLst>
          </p:cNvPr>
          <p:cNvSpPr>
            <a:spLocks noGrp="1"/>
          </p:cNvSpPr>
          <p:nvPr>
            <p:ph type="title"/>
          </p:nvPr>
        </p:nvSpPr>
        <p:spPr>
          <a:xfrm>
            <a:off x="1069848" y="142800"/>
            <a:ext cx="10058400" cy="1609344"/>
          </a:xfrm>
        </p:spPr>
        <p:txBody>
          <a:bodyPr/>
          <a:lstStyle/>
          <a:p>
            <a:r>
              <a:rPr lang="en-US"/>
              <a:t>Sprint backlog</a:t>
            </a:r>
            <a:endParaRPr lang="en-US">
              <a:latin typeface="Rockwell Condensed"/>
            </a:endParaRPr>
          </a:p>
        </p:txBody>
      </p:sp>
      <p:pic>
        <p:nvPicPr>
          <p:cNvPr id="3" name="Picture 2" descr="A screenshot of a computer&#10;&#10;AI-generated content may be incorrect.">
            <a:extLst>
              <a:ext uri="{FF2B5EF4-FFF2-40B4-BE49-F238E27FC236}">
                <a16:creationId xmlns:a16="http://schemas.microsoft.com/office/drawing/2014/main" id="{D09230DC-7CC3-7CF6-D4DD-1C601A4AD682}"/>
              </a:ext>
            </a:extLst>
          </p:cNvPr>
          <p:cNvPicPr>
            <a:picLocks noChangeAspect="1"/>
          </p:cNvPicPr>
          <p:nvPr/>
        </p:nvPicPr>
        <p:blipFill>
          <a:blip r:embed="rId2"/>
          <a:srcRect r="-59" b="695"/>
          <a:stretch/>
        </p:blipFill>
        <p:spPr>
          <a:xfrm>
            <a:off x="0" y="1404457"/>
            <a:ext cx="12199192" cy="5291659"/>
          </a:xfrm>
          <a:prstGeom prst="rect">
            <a:avLst/>
          </a:prstGeom>
        </p:spPr>
      </p:pic>
    </p:spTree>
    <p:extLst>
      <p:ext uri="{BB962C8B-B14F-4D97-AF65-F5344CB8AC3E}">
        <p14:creationId xmlns:p14="http://schemas.microsoft.com/office/powerpoint/2010/main" val="107773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8" name="Oval 37">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39" name="Rectangle 3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0" name="Group 3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3D5705D-E2CE-5D9F-3036-24C7741B1F00}"/>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600">
                <a:solidFill>
                  <a:srgbClr val="FFFFFF"/>
                </a:solidFill>
              </a:rPr>
              <a:t>Team</a:t>
            </a:r>
            <a:r>
              <a:rPr lang="en-US" sz="3000">
                <a:solidFill>
                  <a:srgbClr val="FFFFFF"/>
                </a:solidFill>
              </a:rPr>
              <a:t> </a:t>
            </a:r>
            <a:r>
              <a:rPr lang="en-US" sz="3600">
                <a:solidFill>
                  <a:srgbClr val="FFFFFF"/>
                </a:solidFill>
              </a:rPr>
              <a:t>members</a:t>
            </a:r>
            <a:r>
              <a:rPr lang="en-US" sz="3000">
                <a:solidFill>
                  <a:srgbClr val="FFFFFF"/>
                </a:solidFill>
              </a:rPr>
              <a:t> </a:t>
            </a:r>
            <a:r>
              <a:rPr lang="en-US" sz="3600">
                <a:solidFill>
                  <a:srgbClr val="FFFFFF"/>
                </a:solidFill>
              </a:rPr>
              <a:t>contribution</a:t>
            </a:r>
          </a:p>
        </p:txBody>
      </p:sp>
      <p:sp>
        <p:nvSpPr>
          <p:cNvPr id="42" name="Rectangle 41">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Rectangle 2">
            <a:extLst>
              <a:ext uri="{FF2B5EF4-FFF2-40B4-BE49-F238E27FC236}">
                <a16:creationId xmlns:a16="http://schemas.microsoft.com/office/drawing/2014/main" id="{34E2D63A-6E5A-096E-EC80-C27FC38A58F2}"/>
              </a:ext>
            </a:extLst>
          </p:cNvPr>
          <p:cNvSpPr/>
          <p:nvPr/>
        </p:nvSpPr>
        <p:spPr>
          <a:xfrm>
            <a:off x="5290735" y="302149"/>
            <a:ext cx="6528021" cy="5552161"/>
          </a:xfrm>
          <a:prstGeom prst="rect">
            <a:avLst/>
          </a:prstGeom>
        </p:spPr>
        <p:txBody>
          <a:bodyPr vert="horz" lIns="91440" tIns="45720" rIns="91440" bIns="45720" rtlCol="0" anchor="ctr">
            <a:noAutofit/>
          </a:bodyPr>
          <a:lstStyle/>
          <a:p>
            <a:pPr lvl="0" indent="-182880" defTabSz="914400">
              <a:lnSpc>
                <a:spcPct val="90000"/>
              </a:lnSpc>
              <a:spcAft>
                <a:spcPts val="600"/>
              </a:spcAft>
              <a:buClr>
                <a:schemeClr val="accent1">
                  <a:lumMod val="75000"/>
                </a:schemeClr>
              </a:buClr>
              <a:buSzPct val="85000"/>
              <a:buFont typeface="Wingdings" pitchFamily="2" charset="2"/>
              <a:buChar char="§"/>
            </a:pPr>
            <a:endParaRPr lang="en-US" sz="2400"/>
          </a:p>
          <a:p>
            <a:pPr lvl="1" indent="-182880" defTabSz="914400">
              <a:lnSpc>
                <a:spcPct val="90000"/>
              </a:lnSpc>
              <a:spcAft>
                <a:spcPts val="600"/>
              </a:spcAft>
              <a:buClr>
                <a:schemeClr val="accent1">
                  <a:lumMod val="75000"/>
                </a:schemeClr>
              </a:buClr>
              <a:buSzPct val="85000"/>
              <a:buFont typeface="Wingdings" pitchFamily="2" charset="2"/>
              <a:buChar char="§"/>
            </a:pPr>
            <a:endParaRPr lang="en-US" sz="2400"/>
          </a:p>
          <a:p>
            <a:pPr lvl="1" indent="-182880" defTabSz="914400">
              <a:lnSpc>
                <a:spcPct val="90000"/>
              </a:lnSpc>
              <a:spcAft>
                <a:spcPts val="600"/>
              </a:spcAft>
              <a:buClr>
                <a:schemeClr val="accent1">
                  <a:lumMod val="75000"/>
                </a:schemeClr>
              </a:buClr>
              <a:buSzPct val="85000"/>
              <a:buFont typeface="Wingdings" pitchFamily="2" charset="2"/>
              <a:buChar char="§"/>
            </a:pPr>
            <a:r>
              <a:rPr lang="en-US" sz="2400"/>
              <a:t>Hannah – Implemented the Meeting Log</a:t>
            </a:r>
          </a:p>
          <a:p>
            <a:pPr lvl="1" indent="-182880" defTabSz="914400">
              <a:lnSpc>
                <a:spcPct val="90000"/>
              </a:lnSpc>
              <a:spcAft>
                <a:spcPts val="600"/>
              </a:spcAft>
              <a:buClr>
                <a:schemeClr val="accent1">
                  <a:lumMod val="75000"/>
                </a:schemeClr>
              </a:buClr>
              <a:buSzPct val="85000"/>
              <a:buFont typeface="Wingdings" pitchFamily="2" charset="2"/>
              <a:buChar char="§"/>
            </a:pPr>
            <a:r>
              <a:rPr lang="en-US" sz="2400"/>
              <a:t>Gregory – Google cloud hosting</a:t>
            </a:r>
          </a:p>
          <a:p>
            <a:pPr lvl="1" indent="-182880" defTabSz="914400">
              <a:lnSpc>
                <a:spcPct val="90000"/>
              </a:lnSpc>
              <a:spcAft>
                <a:spcPts val="600"/>
              </a:spcAft>
              <a:buClr>
                <a:schemeClr val="accent1">
                  <a:lumMod val="75000"/>
                </a:schemeClr>
              </a:buClr>
              <a:buSzPct val="85000"/>
              <a:buFont typeface="Wingdings" pitchFamily="2" charset="2"/>
              <a:buChar char="§"/>
            </a:pPr>
            <a:r>
              <a:rPr lang="en-US" sz="2400"/>
              <a:t>Manjila – Implemented the CSV import functionality</a:t>
            </a:r>
          </a:p>
          <a:p>
            <a:pPr lvl="1" indent="-182880" defTabSz="914400">
              <a:lnSpc>
                <a:spcPct val="90000"/>
              </a:lnSpc>
              <a:spcAft>
                <a:spcPts val="600"/>
              </a:spcAft>
              <a:buClr>
                <a:schemeClr val="accent1">
                  <a:lumMod val="75000"/>
                </a:schemeClr>
              </a:buClr>
              <a:buSzPct val="85000"/>
              <a:buFont typeface="Wingdings" pitchFamily="2" charset="2"/>
              <a:buChar char="§"/>
            </a:pPr>
            <a:r>
              <a:rPr lang="en-US" sz="2400"/>
              <a:t>Andy - Added separate view for Mentors who log into our website</a:t>
            </a:r>
          </a:p>
        </p:txBody>
      </p:sp>
    </p:spTree>
    <p:extLst>
      <p:ext uri="{BB962C8B-B14F-4D97-AF65-F5344CB8AC3E}">
        <p14:creationId xmlns:p14="http://schemas.microsoft.com/office/powerpoint/2010/main" val="347012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A9C583-FB98-A937-556D-868A3103457B}"/>
              </a:ext>
            </a:extLst>
          </p:cNvPr>
          <p:cNvSpPr>
            <a:spLocks noGrp="1"/>
          </p:cNvSpPr>
          <p:nvPr>
            <p:ph type="title"/>
          </p:nvPr>
        </p:nvSpPr>
        <p:spPr>
          <a:xfrm>
            <a:off x="1062727" y="548725"/>
            <a:ext cx="10058400" cy="1609344"/>
          </a:xfrm>
        </p:spPr>
        <p:txBody>
          <a:bodyPr vert="horz" lIns="91440" tIns="45720" rIns="91440" bIns="45720" rtlCol="0" anchor="ctr">
            <a:normAutofit/>
          </a:bodyPr>
          <a:lstStyle/>
          <a:p>
            <a:r>
              <a:rPr lang="en-US" sz="5200"/>
              <a:t>Comparison to sprint 1</a:t>
            </a:r>
            <a:br>
              <a:rPr lang="en-US" sz="4200"/>
            </a:br>
            <a:endParaRPr lang="en-US" sz="4200"/>
          </a:p>
        </p:txBody>
      </p:sp>
      <p:sp>
        <p:nvSpPr>
          <p:cNvPr id="3" name="TextBox 2">
            <a:extLst>
              <a:ext uri="{FF2B5EF4-FFF2-40B4-BE49-F238E27FC236}">
                <a16:creationId xmlns:a16="http://schemas.microsoft.com/office/drawing/2014/main" id="{58CEA6A6-A073-06FA-B45F-9B6558477F5D}"/>
              </a:ext>
            </a:extLst>
          </p:cNvPr>
          <p:cNvSpPr txBox="1"/>
          <p:nvPr/>
        </p:nvSpPr>
        <p:spPr>
          <a:xfrm>
            <a:off x="1069848" y="2320412"/>
            <a:ext cx="10058400" cy="3851787"/>
          </a:xfrm>
          <a:prstGeom prst="rect">
            <a:avLst/>
          </a:prstGeom>
        </p:spPr>
        <p:txBody>
          <a:bodyPr vert="horz" lIns="91440" tIns="45720" rIns="91440" bIns="45720" rtlCol="0" anchor="t">
            <a:normAutofit/>
          </a:bodyPr>
          <a:lstStyle/>
          <a:p>
            <a:pPr marL="800100" lvl="1" indent="-182880" defTabSz="914400">
              <a:lnSpc>
                <a:spcPct val="90000"/>
              </a:lnSpc>
              <a:spcAft>
                <a:spcPts val="600"/>
              </a:spcAft>
              <a:buClr>
                <a:schemeClr val="accent1">
                  <a:lumMod val="75000"/>
                </a:schemeClr>
              </a:buClr>
              <a:buSzPct val="85000"/>
              <a:buFont typeface="Wingdings" pitchFamily="2" charset="2"/>
              <a:buChar char="§"/>
            </a:pPr>
            <a:endParaRPr lang="en-US"/>
          </a:p>
          <a:p>
            <a:pPr marL="800100" lvl="1" indent="-182880" defTabSz="914400">
              <a:lnSpc>
                <a:spcPct val="90000"/>
              </a:lnSpc>
              <a:spcAft>
                <a:spcPts val="600"/>
              </a:spcAft>
              <a:buClr>
                <a:schemeClr val="accent1">
                  <a:lumMod val="75000"/>
                </a:schemeClr>
              </a:buClr>
              <a:buSzPct val="85000"/>
              <a:buFont typeface="Wingdings" pitchFamily="2" charset="2"/>
              <a:buChar char="§"/>
            </a:pPr>
            <a:endParaRPr lang="en-US"/>
          </a:p>
          <a:p>
            <a:pPr lvl="1" indent="-182880" defTabSz="914400">
              <a:lnSpc>
                <a:spcPct val="90000"/>
              </a:lnSpc>
              <a:spcAft>
                <a:spcPts val="600"/>
              </a:spcAft>
              <a:buClr>
                <a:schemeClr val="accent1">
                  <a:lumMod val="75000"/>
                </a:schemeClr>
              </a:buClr>
              <a:buSzPct val="85000"/>
              <a:buFont typeface="Wingdings" pitchFamily="2" charset="2"/>
              <a:buChar char="§"/>
            </a:pPr>
            <a:endParaRPr lang="en-US"/>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C66396F0-CC7C-55CA-765D-F80910444A8F}"/>
              </a:ext>
            </a:extLst>
          </p:cNvPr>
          <p:cNvGraphicFramePr>
            <a:graphicFrameLocks noGrp="1"/>
          </p:cNvGraphicFramePr>
          <p:nvPr>
            <p:extLst>
              <p:ext uri="{D42A27DB-BD31-4B8C-83A1-F6EECF244321}">
                <p14:modId xmlns:p14="http://schemas.microsoft.com/office/powerpoint/2010/main" val="4229781285"/>
              </p:ext>
            </p:extLst>
          </p:nvPr>
        </p:nvGraphicFramePr>
        <p:xfrm>
          <a:off x="906449" y="2255435"/>
          <a:ext cx="10301046" cy="4343898"/>
        </p:xfrm>
        <a:graphic>
          <a:graphicData uri="http://schemas.openxmlformats.org/drawingml/2006/table">
            <a:tbl>
              <a:tblPr firstRow="1" bandRow="1">
                <a:tableStyleId>{5C22544A-7EE6-4342-B048-85BDC9FD1C3A}</a:tableStyleId>
              </a:tblPr>
              <a:tblGrid>
                <a:gridCol w="3433682">
                  <a:extLst>
                    <a:ext uri="{9D8B030D-6E8A-4147-A177-3AD203B41FA5}">
                      <a16:colId xmlns:a16="http://schemas.microsoft.com/office/drawing/2014/main" val="2713446799"/>
                    </a:ext>
                  </a:extLst>
                </a:gridCol>
                <a:gridCol w="3433682">
                  <a:extLst>
                    <a:ext uri="{9D8B030D-6E8A-4147-A177-3AD203B41FA5}">
                      <a16:colId xmlns:a16="http://schemas.microsoft.com/office/drawing/2014/main" val="514465499"/>
                    </a:ext>
                  </a:extLst>
                </a:gridCol>
                <a:gridCol w="3433682">
                  <a:extLst>
                    <a:ext uri="{9D8B030D-6E8A-4147-A177-3AD203B41FA5}">
                      <a16:colId xmlns:a16="http://schemas.microsoft.com/office/drawing/2014/main" val="289829729"/>
                    </a:ext>
                  </a:extLst>
                </a:gridCol>
              </a:tblGrid>
              <a:tr h="477138">
                <a:tc>
                  <a:txBody>
                    <a:bodyPr/>
                    <a:lstStyle/>
                    <a:p>
                      <a:pPr algn="l"/>
                      <a:r>
                        <a:rPr lang="en-US" sz="2000"/>
                        <a:t>Aspect</a:t>
                      </a:r>
                    </a:p>
                  </a:txBody>
                  <a:tcPr/>
                </a:tc>
                <a:tc>
                  <a:txBody>
                    <a:bodyPr/>
                    <a:lstStyle/>
                    <a:p>
                      <a:r>
                        <a:rPr lang="en-US"/>
                        <a:t>Sprint 1</a:t>
                      </a:r>
                    </a:p>
                  </a:txBody>
                  <a:tcPr/>
                </a:tc>
                <a:tc>
                  <a:txBody>
                    <a:bodyPr/>
                    <a:lstStyle/>
                    <a:p>
                      <a:r>
                        <a:rPr lang="en-US"/>
                        <a:t>Sprint 2</a:t>
                      </a:r>
                    </a:p>
                  </a:txBody>
                  <a:tcPr/>
                </a:tc>
                <a:extLst>
                  <a:ext uri="{0D108BD9-81ED-4DB2-BD59-A6C34878D82A}">
                    <a16:rowId xmlns:a16="http://schemas.microsoft.com/office/drawing/2014/main" val="3413978790"/>
                  </a:ext>
                </a:extLst>
              </a:tr>
              <a:tr h="770760">
                <a:tc>
                  <a:txBody>
                    <a:bodyPr/>
                    <a:lstStyle/>
                    <a:p>
                      <a:r>
                        <a:rPr lang="en-US"/>
                        <a:t>Focus</a:t>
                      </a:r>
                    </a:p>
                  </a:txBody>
                  <a:tcPr/>
                </a:tc>
                <a:tc>
                  <a:txBody>
                    <a:bodyPr/>
                    <a:lstStyle/>
                    <a:p>
                      <a:r>
                        <a:rPr lang="en-US"/>
                        <a:t>Initial setup and basic functionality</a:t>
                      </a:r>
                    </a:p>
                  </a:txBody>
                  <a:tcPr/>
                </a:tc>
                <a:tc>
                  <a:txBody>
                    <a:bodyPr/>
                    <a:lstStyle/>
                    <a:p>
                      <a:r>
                        <a:rPr lang="en-US"/>
                        <a:t>Cloud deployment and user role-based views</a:t>
                      </a:r>
                    </a:p>
                  </a:txBody>
                  <a:tcPr/>
                </a:tc>
                <a:extLst>
                  <a:ext uri="{0D108BD9-81ED-4DB2-BD59-A6C34878D82A}">
                    <a16:rowId xmlns:a16="http://schemas.microsoft.com/office/drawing/2014/main" val="355524624"/>
                  </a:ext>
                </a:extLst>
              </a:tr>
              <a:tr h="770760">
                <a:tc>
                  <a:txBody>
                    <a:bodyPr/>
                    <a:lstStyle/>
                    <a:p>
                      <a:r>
                        <a:rPr lang="en-US"/>
                        <a:t>Authentication</a:t>
                      </a:r>
                    </a:p>
                  </a:txBody>
                  <a:tcPr/>
                </a:tc>
                <a:tc>
                  <a:txBody>
                    <a:bodyPr/>
                    <a:lstStyle/>
                    <a:p>
                      <a:r>
                        <a:rPr lang="en-US"/>
                        <a:t>Microsoft OAuth Login for any students with crimson email</a:t>
                      </a:r>
                    </a:p>
                  </a:txBody>
                  <a:tcPr/>
                </a:tc>
                <a:tc>
                  <a:txBody>
                    <a:bodyPr/>
                    <a:lstStyle/>
                    <a:p>
                      <a:r>
                        <a:rPr lang="en-US"/>
                        <a:t>Restrict access to only users in the database</a:t>
                      </a:r>
                    </a:p>
                  </a:txBody>
                  <a:tcPr/>
                </a:tc>
                <a:extLst>
                  <a:ext uri="{0D108BD9-81ED-4DB2-BD59-A6C34878D82A}">
                    <a16:rowId xmlns:a16="http://schemas.microsoft.com/office/drawing/2014/main" val="3885787358"/>
                  </a:ext>
                </a:extLst>
              </a:tr>
              <a:tr h="770760">
                <a:tc>
                  <a:txBody>
                    <a:bodyPr/>
                    <a:lstStyle/>
                    <a:p>
                      <a:r>
                        <a:rPr lang="en-US"/>
                        <a:t>User Views</a:t>
                      </a:r>
                    </a:p>
                  </a:txBody>
                  <a:tcPr/>
                </a:tc>
                <a:tc>
                  <a:txBody>
                    <a:bodyPr/>
                    <a:lstStyle/>
                    <a:p>
                      <a:r>
                        <a:rPr lang="en-US"/>
                        <a:t>Same view for all users</a:t>
                      </a:r>
                    </a:p>
                  </a:txBody>
                  <a:tcPr/>
                </a:tc>
                <a:tc>
                  <a:txBody>
                    <a:bodyPr/>
                    <a:lstStyle/>
                    <a:p>
                      <a:r>
                        <a:rPr lang="en-US"/>
                        <a:t>Detect mentor or student role upon login and display view accordingly</a:t>
                      </a:r>
                    </a:p>
                  </a:txBody>
                  <a:tcPr/>
                </a:tc>
                <a:extLst>
                  <a:ext uri="{0D108BD9-81ED-4DB2-BD59-A6C34878D82A}">
                    <a16:rowId xmlns:a16="http://schemas.microsoft.com/office/drawing/2014/main" val="3008783518"/>
                  </a:ext>
                </a:extLst>
              </a:tr>
              <a:tr h="440435">
                <a:tc>
                  <a:txBody>
                    <a:bodyPr/>
                    <a:lstStyle/>
                    <a:p>
                      <a:r>
                        <a:rPr lang="en-US"/>
                        <a:t>Admin Functionality</a:t>
                      </a:r>
                    </a:p>
                  </a:txBody>
                  <a:tcPr/>
                </a:tc>
                <a:tc>
                  <a:txBody>
                    <a:bodyPr/>
                    <a:lstStyle/>
                    <a:p>
                      <a:r>
                        <a:rPr lang="en-US"/>
                        <a:t>Manually add users one by one</a:t>
                      </a:r>
                    </a:p>
                  </a:txBody>
                  <a:tcPr/>
                </a:tc>
                <a:tc>
                  <a:txBody>
                    <a:bodyPr/>
                    <a:lstStyle/>
                    <a:p>
                      <a:r>
                        <a:rPr lang="en-US"/>
                        <a:t>Batch import users into database using excel file</a:t>
                      </a:r>
                    </a:p>
                  </a:txBody>
                  <a:tcPr/>
                </a:tc>
                <a:extLst>
                  <a:ext uri="{0D108BD9-81ED-4DB2-BD59-A6C34878D82A}">
                    <a16:rowId xmlns:a16="http://schemas.microsoft.com/office/drawing/2014/main" val="383293907"/>
                  </a:ext>
                </a:extLst>
              </a:tr>
              <a:tr h="770760">
                <a:tc>
                  <a:txBody>
                    <a:bodyPr/>
                    <a:lstStyle/>
                    <a:p>
                      <a:r>
                        <a:rPr lang="en-US"/>
                        <a:t>Deployment</a:t>
                      </a:r>
                    </a:p>
                  </a:txBody>
                  <a:tcPr/>
                </a:tc>
                <a:tc>
                  <a:txBody>
                    <a:bodyPr/>
                    <a:lstStyle/>
                    <a:p>
                      <a:r>
                        <a:rPr lang="en-US"/>
                        <a:t>Local development with Docker (http)</a:t>
                      </a:r>
                    </a:p>
                  </a:txBody>
                  <a:tcPr/>
                </a:tc>
                <a:tc>
                  <a:txBody>
                    <a:bodyPr/>
                    <a:lstStyle/>
                    <a:p>
                      <a:r>
                        <a:rPr lang="en-US"/>
                        <a:t>Cloud hosting (https)</a:t>
                      </a:r>
                    </a:p>
                  </a:txBody>
                  <a:tcPr/>
                </a:tc>
                <a:extLst>
                  <a:ext uri="{0D108BD9-81ED-4DB2-BD59-A6C34878D82A}">
                    <a16:rowId xmlns:a16="http://schemas.microsoft.com/office/drawing/2014/main" val="3005913325"/>
                  </a:ext>
                </a:extLst>
              </a:tr>
            </a:tbl>
          </a:graphicData>
        </a:graphic>
      </p:graphicFrame>
    </p:spTree>
    <p:extLst>
      <p:ext uri="{BB962C8B-B14F-4D97-AF65-F5344CB8AC3E}">
        <p14:creationId xmlns:p14="http://schemas.microsoft.com/office/powerpoint/2010/main" val="301087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3A8D-26D3-584E-2A87-22FCC4A289BC}"/>
              </a:ext>
            </a:extLst>
          </p:cNvPr>
          <p:cNvSpPr>
            <a:spLocks noGrp="1"/>
          </p:cNvSpPr>
          <p:nvPr>
            <p:ph type="title"/>
          </p:nvPr>
        </p:nvSpPr>
        <p:spPr/>
        <p:txBody>
          <a:bodyPr/>
          <a:lstStyle/>
          <a:p>
            <a:r>
              <a:rPr lang="en-US"/>
              <a:t>SPRINT REFLECTION</a:t>
            </a:r>
          </a:p>
        </p:txBody>
      </p:sp>
      <p:sp>
        <p:nvSpPr>
          <p:cNvPr id="3" name="TextBox 2">
            <a:extLst>
              <a:ext uri="{FF2B5EF4-FFF2-40B4-BE49-F238E27FC236}">
                <a16:creationId xmlns:a16="http://schemas.microsoft.com/office/drawing/2014/main" id="{CFD04CE0-9383-C81C-757D-5D79E9D2B6B0}"/>
              </a:ext>
            </a:extLst>
          </p:cNvPr>
          <p:cNvSpPr txBox="1"/>
          <p:nvPr/>
        </p:nvSpPr>
        <p:spPr>
          <a:xfrm>
            <a:off x="1069451" y="1906987"/>
            <a:ext cx="9752275" cy="4524315"/>
          </a:xfrm>
          <a:prstGeom prst="rect">
            <a:avLst/>
          </a:prstGeom>
          <a:noFill/>
        </p:spPr>
        <p:txBody>
          <a:bodyPr wrap="square" lIns="91440" tIns="45720" rIns="91440" bIns="45720" rtlCol="0" anchor="t">
            <a:spAutoFit/>
          </a:bodyPr>
          <a:lstStyle/>
          <a:p>
            <a:r>
              <a:rPr lang="en-US" sz="2400"/>
              <a:t>What went well:</a:t>
            </a:r>
          </a:p>
          <a:p>
            <a:pPr marL="742950" lvl="1" indent="-285750">
              <a:buFont typeface="Courier New"/>
              <a:buChar char="o"/>
            </a:pPr>
            <a:r>
              <a:rPr lang="en-US" sz="2400"/>
              <a:t>Google cloud hosting</a:t>
            </a:r>
          </a:p>
          <a:p>
            <a:pPr marL="742950" lvl="1" indent="-285750">
              <a:buFont typeface="Courier New"/>
              <a:buChar char="o"/>
            </a:pPr>
            <a:r>
              <a:rPr lang="en-US" sz="2400"/>
              <a:t>CSV import functionality</a:t>
            </a:r>
          </a:p>
          <a:p>
            <a:pPr marL="742950" lvl="1" indent="-285750">
              <a:buFont typeface="Courier New"/>
              <a:buChar char="o"/>
            </a:pPr>
            <a:r>
              <a:rPr lang="en-US" sz="2400"/>
              <a:t>Database structure changes</a:t>
            </a:r>
          </a:p>
          <a:p>
            <a:endParaRPr lang="en-US" sz="2400"/>
          </a:p>
          <a:p>
            <a:r>
              <a:rPr lang="en-US" sz="2400"/>
              <a:t>What didn’t?</a:t>
            </a:r>
          </a:p>
          <a:p>
            <a:pPr marL="742950" lvl="1" indent="-285750">
              <a:buFont typeface="Courier New"/>
              <a:buChar char="o"/>
            </a:pPr>
            <a:r>
              <a:rPr lang="en-US" sz="2400"/>
              <a:t>Cloud hosting is a long process</a:t>
            </a:r>
          </a:p>
          <a:p>
            <a:pPr marL="742950" lvl="1" indent="-285750">
              <a:buFont typeface="Courier New"/>
              <a:buChar char="o"/>
            </a:pPr>
            <a:r>
              <a:rPr lang="en-US" sz="2400"/>
              <a:t>How to handle student cohorts</a:t>
            </a:r>
          </a:p>
          <a:p>
            <a:pPr lvl="1"/>
            <a:endParaRPr lang="en-US" sz="2400"/>
          </a:p>
          <a:p>
            <a:r>
              <a:rPr lang="en-US" sz="2400"/>
              <a:t>Areas of improvement?</a:t>
            </a:r>
          </a:p>
          <a:p>
            <a:pPr marL="742950" lvl="1" indent="-285750">
              <a:buFont typeface="Courier New"/>
              <a:buChar char="o"/>
            </a:pPr>
            <a:r>
              <a:rPr lang="en-US" sz="2400"/>
              <a:t>Communication</a:t>
            </a:r>
          </a:p>
          <a:p>
            <a:pPr marL="742950" lvl="1" indent="-285750">
              <a:buFont typeface="Courier New"/>
              <a:buChar char="o"/>
            </a:pPr>
            <a:r>
              <a:rPr lang="en-US" sz="2400"/>
              <a:t>Documentation</a:t>
            </a:r>
          </a:p>
        </p:txBody>
      </p:sp>
    </p:spTree>
    <p:extLst>
      <p:ext uri="{BB962C8B-B14F-4D97-AF65-F5344CB8AC3E}">
        <p14:creationId xmlns:p14="http://schemas.microsoft.com/office/powerpoint/2010/main" val="241648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495DE1-16A9-B337-70A9-A802FC25ECCE}"/>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1CED9A83-58E5-3F0E-D49C-A52716363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C6A2A1C3-AE3A-5497-C708-37CB0D7D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 name="Oval 9">
              <a:extLst>
                <a:ext uri="{FF2B5EF4-FFF2-40B4-BE49-F238E27FC236}">
                  <a16:creationId xmlns:a16="http://schemas.microsoft.com/office/drawing/2014/main" id="{2B03ECE9-E081-4CF6-23CB-AA4FA9D65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2" name="Rectangle 11">
            <a:extLst>
              <a:ext uri="{FF2B5EF4-FFF2-40B4-BE49-F238E27FC236}">
                <a16:creationId xmlns:a16="http://schemas.microsoft.com/office/drawing/2014/main" id="{70B045F7-BDE3-9B6F-21F4-1C1B99EC3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CB4C5C-ED23-5173-54D0-DB5A78D89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0C477631-FAB8-4D35-7ACF-2F51B0A71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8A25DEFE-1A36-20C9-1F62-04E8EDF2C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79C0A12-2530-458C-CB2D-C6E13480B5A8}"/>
              </a:ext>
            </a:extLst>
          </p:cNvPr>
          <p:cNvSpPr>
            <a:spLocks noGrp="1"/>
          </p:cNvSpPr>
          <p:nvPr>
            <p:ph type="title"/>
          </p:nvPr>
        </p:nvSpPr>
        <p:spPr>
          <a:xfrm>
            <a:off x="1062727" y="548725"/>
            <a:ext cx="10058400" cy="1609344"/>
          </a:xfrm>
        </p:spPr>
        <p:txBody>
          <a:bodyPr vert="horz" lIns="91440" tIns="45720" rIns="91440" bIns="45720" rtlCol="0" anchor="ctr">
            <a:normAutofit/>
          </a:bodyPr>
          <a:lstStyle/>
          <a:p>
            <a:r>
              <a:rPr lang="en-US" sz="5200"/>
              <a:t>Sponsor Feedback</a:t>
            </a:r>
            <a:r>
              <a:rPr lang="en-US" sz="4200"/>
              <a:t> </a:t>
            </a:r>
            <a:br>
              <a:rPr lang="en-US" sz="4200"/>
            </a:br>
            <a:endParaRPr lang="en-US" sz="4200"/>
          </a:p>
        </p:txBody>
      </p:sp>
      <p:sp>
        <p:nvSpPr>
          <p:cNvPr id="3" name="TextBox 2">
            <a:extLst>
              <a:ext uri="{FF2B5EF4-FFF2-40B4-BE49-F238E27FC236}">
                <a16:creationId xmlns:a16="http://schemas.microsoft.com/office/drawing/2014/main" id="{5F65175C-EA78-147F-5459-91E4C4B93B87}"/>
              </a:ext>
            </a:extLst>
          </p:cNvPr>
          <p:cNvSpPr txBox="1"/>
          <p:nvPr/>
        </p:nvSpPr>
        <p:spPr>
          <a:xfrm>
            <a:off x="1069848" y="2320412"/>
            <a:ext cx="10058400" cy="3851787"/>
          </a:xfrm>
          <a:prstGeom prst="rect">
            <a:avLst/>
          </a:prstGeom>
        </p:spPr>
        <p:txBody>
          <a:bodyPr vert="horz" lIns="91440" tIns="45720" rIns="91440" bIns="45720" rtlCol="0" anchor="t">
            <a:normAutofit/>
          </a:bodyPr>
          <a:lstStyle/>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"Sleek" webpage layout</a:t>
            </a:r>
          </a:p>
          <a:p>
            <a:pPr marL="800100" lvl="1" indent="-182880" defTabSz="914400">
              <a:lnSpc>
                <a:spcPct val="90000"/>
              </a:lnSpc>
              <a:spcAft>
                <a:spcPts val="600"/>
              </a:spcAft>
              <a:buClr>
                <a:srgbClr val="9E3611"/>
              </a:buClr>
              <a:buSzPct val="85000"/>
              <a:buFont typeface="Wingdings" pitchFamily="2" charset="2"/>
              <a:buChar char="§"/>
            </a:pPr>
            <a:r>
              <a:rPr lang="en-US" sz="2400"/>
              <a:t>Should be fully complete by the end of the semester</a:t>
            </a:r>
          </a:p>
          <a:p>
            <a:pPr marL="800100" lvl="1" indent="-182880" defTabSz="914400">
              <a:lnSpc>
                <a:spcPct val="90000"/>
              </a:lnSpc>
              <a:spcAft>
                <a:spcPts val="600"/>
              </a:spcAft>
              <a:buClr>
                <a:srgbClr val="9E3611"/>
              </a:buClr>
              <a:buSzPct val="85000"/>
              <a:buFont typeface="Wingdings" pitchFamily="2" charset="2"/>
              <a:buChar char="§"/>
            </a:pPr>
            <a:r>
              <a:rPr lang="en-US" sz="2400"/>
              <a:t>Change multiple students' mentors at once (bulk changes)</a:t>
            </a:r>
          </a:p>
          <a:p>
            <a:pPr marL="800100" lvl="1" indent="-182880" defTabSz="914400">
              <a:lnSpc>
                <a:spcPct val="90000"/>
              </a:lnSpc>
              <a:spcAft>
                <a:spcPts val="600"/>
              </a:spcAft>
              <a:buClr>
                <a:srgbClr val="9E3611"/>
              </a:buClr>
              <a:buSzPct val="85000"/>
              <a:buFont typeface="Wingdings" pitchFamily="2" charset="2"/>
              <a:buChar char="§"/>
            </a:pPr>
            <a:r>
              <a:rPr lang="en-US" sz="2400"/>
              <a:t>Make students confirm with mentor before asking Dr. Anderson for a mentor change</a:t>
            </a:r>
          </a:p>
          <a:p>
            <a:pPr marL="800100" lvl="1" indent="-182880" defTabSz="914400">
              <a:lnSpc>
                <a:spcPct val="90000"/>
              </a:lnSpc>
              <a:spcAft>
                <a:spcPts val="600"/>
              </a:spcAft>
              <a:buClr>
                <a:srgbClr val="9E3611"/>
              </a:buClr>
              <a:buSzPct val="85000"/>
              <a:buFont typeface="Wingdings" pitchFamily="2" charset="2"/>
              <a:buChar char="§"/>
            </a:pPr>
            <a:r>
              <a:rPr lang="en-US" sz="2400"/>
              <a:t>Fully document the hosting process for easy deployment</a:t>
            </a:r>
          </a:p>
          <a:p>
            <a:pPr marL="800100" lvl="1" indent="-182880" defTabSz="914400">
              <a:lnSpc>
                <a:spcPct val="90000"/>
              </a:lnSpc>
              <a:spcAft>
                <a:spcPts val="600"/>
              </a:spcAft>
              <a:buClr>
                <a:schemeClr val="accent1">
                  <a:lumMod val="75000"/>
                </a:schemeClr>
              </a:buClr>
              <a:buSzPct val="85000"/>
              <a:buFont typeface="Wingdings" pitchFamily="2" charset="2"/>
              <a:buChar char="§"/>
            </a:pPr>
            <a:endParaRPr lang="en-US" sz="2400"/>
          </a:p>
          <a:p>
            <a:pPr lvl="1" indent="-182880" defTabSz="914400">
              <a:lnSpc>
                <a:spcPct val="90000"/>
              </a:lnSpc>
              <a:spcAft>
                <a:spcPts val="600"/>
              </a:spcAft>
              <a:buClr>
                <a:schemeClr val="accent1">
                  <a:lumMod val="75000"/>
                </a:schemeClr>
              </a:buClr>
              <a:buSzPct val="85000"/>
              <a:buFont typeface="Wingdings" pitchFamily="2" charset="2"/>
              <a:buChar char="§"/>
            </a:pPr>
            <a:endParaRPr lang="en-US" sz="2400"/>
          </a:p>
        </p:txBody>
      </p:sp>
      <p:sp>
        <p:nvSpPr>
          <p:cNvPr id="20" name="Oval 19">
            <a:extLst>
              <a:ext uri="{FF2B5EF4-FFF2-40B4-BE49-F238E27FC236}">
                <a16:creationId xmlns:a16="http://schemas.microsoft.com/office/drawing/2014/main" id="{3C192C14-A80B-6BEC-3D2A-C11C92F052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E34471A2-1AC1-994D-5DCD-41FE7E556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030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E276-E60B-073C-02A8-454418809493}"/>
              </a:ext>
            </a:extLst>
          </p:cNvPr>
          <p:cNvSpPr>
            <a:spLocks noGrp="1"/>
          </p:cNvSpPr>
          <p:nvPr>
            <p:ph type="ctrTitle"/>
          </p:nvPr>
        </p:nvSpPr>
        <p:spPr/>
        <p:txBody>
          <a:bodyPr/>
          <a:lstStyle/>
          <a:p>
            <a:pPr algn="ctr"/>
            <a:r>
              <a:rPr lang="en-US"/>
              <a:t>Demo time</a:t>
            </a:r>
            <a:endParaRPr lang="en-US" err="1">
              <a:latin typeface="Rockwell Condensed"/>
            </a:endParaRPr>
          </a:p>
        </p:txBody>
      </p:sp>
      <p:sp>
        <p:nvSpPr>
          <p:cNvPr id="3" name="Subtitle 2">
            <a:extLst>
              <a:ext uri="{FF2B5EF4-FFF2-40B4-BE49-F238E27FC236}">
                <a16:creationId xmlns:a16="http://schemas.microsoft.com/office/drawing/2014/main" id="{27CBA29F-5C3D-22E2-7B1C-6EC8AF6A7ABF}"/>
              </a:ext>
            </a:extLst>
          </p:cNvPr>
          <p:cNvSpPr>
            <a:spLocks noGrp="1"/>
          </p:cNvSpPr>
          <p:nvPr>
            <p:ph type="subTitle" idx="1"/>
          </p:nvPr>
        </p:nvSpPr>
        <p:spPr>
          <a:xfrm>
            <a:off x="1056596" y="4389120"/>
            <a:ext cx="8640019" cy="1719204"/>
          </a:xfrm>
        </p:spPr>
        <p:txBody>
          <a:bodyPr vert="horz" lIns="91440" tIns="45720" rIns="91440" bIns="45720" rtlCol="0" anchor="t">
            <a:normAutofit fontScale="92500" lnSpcReduction="10000"/>
          </a:bodyPr>
          <a:lstStyle/>
          <a:p>
            <a:r>
              <a:rPr lang="en-US" dirty="0">
                <a:ea typeface="+mn-lt"/>
                <a:cs typeface="+mn-lt"/>
              </a:rPr>
              <a:t>Website:  </a:t>
            </a:r>
            <a:r>
              <a:rPr lang="en-US" dirty="0">
                <a:ea typeface="+mn-lt"/>
                <a:cs typeface="+mn-lt"/>
                <a:hlinkClick r:id="rId3"/>
              </a:rPr>
              <a:t>https://34.170.92.44:3000/</a:t>
            </a:r>
            <a:r>
              <a:rPr lang="en-US" dirty="0">
                <a:ea typeface="+mn-lt"/>
                <a:cs typeface="+mn-lt"/>
              </a:rPr>
              <a:t>  (frontend)</a:t>
            </a:r>
            <a:endParaRPr lang="en-US" dirty="0"/>
          </a:p>
          <a:p>
            <a:r>
              <a:rPr lang="en-US" dirty="0">
                <a:ea typeface="+mn-lt"/>
                <a:cs typeface="+mn-lt"/>
              </a:rPr>
              <a:t>     </a:t>
            </a:r>
            <a:r>
              <a:rPr lang="en-US" dirty="0">
                <a:ea typeface="+mn-lt"/>
                <a:cs typeface="+mn-lt"/>
                <a:hlinkClick r:id="rId4"/>
              </a:rPr>
              <a:t>https://34.170.92.44:8000/admin/</a:t>
            </a:r>
            <a:r>
              <a:rPr lang="en-US" dirty="0">
                <a:ea typeface="+mn-lt"/>
                <a:cs typeface="+mn-lt"/>
              </a:rPr>
              <a:t>  (admin dashboard)</a:t>
            </a:r>
          </a:p>
          <a:p>
            <a:r>
              <a:rPr lang="en-US" dirty="0">
                <a:ea typeface="+mn-lt"/>
                <a:cs typeface="+mn-lt"/>
              </a:rPr>
              <a:t>Example CSV: </a:t>
            </a:r>
            <a:r>
              <a:rPr lang="en-US" dirty="0">
                <a:ea typeface="+mn-lt"/>
                <a:cs typeface="+mn-lt"/>
                <a:hlinkClick r:id="rId5"/>
              </a:rPr>
              <a:t>https://bama365-my.sharepoint.com/:x:/g/personal/hrhazelwood_crimson_ua_edu/EUQcfAEwgG1FqjE__TCUqSwBUOxed6ClR4rgWGRZ_p32vA?e=st96Qh</a:t>
            </a:r>
            <a:endParaRPr lang="en-US" dirty="0">
              <a:ea typeface="+mn-lt"/>
              <a:cs typeface="+mn-lt"/>
            </a:endParaRPr>
          </a:p>
        </p:txBody>
      </p:sp>
    </p:spTree>
    <p:extLst>
      <p:ext uri="{BB962C8B-B14F-4D97-AF65-F5344CB8AC3E}">
        <p14:creationId xmlns:p14="http://schemas.microsoft.com/office/powerpoint/2010/main" val="12782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39EF-5624-048C-EC77-B7B2D1232B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E3E2A0-1B93-6988-2672-DE71208AE415}"/>
              </a:ext>
            </a:extLst>
          </p:cNvPr>
          <p:cNvSpPr txBox="1"/>
          <p:nvPr/>
        </p:nvSpPr>
        <p:spPr>
          <a:xfrm>
            <a:off x="1325217" y="1819965"/>
            <a:ext cx="864041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Demo Video (in case of issue with live demo):</a:t>
            </a:r>
          </a:p>
          <a:p>
            <a:endParaRPr lang="en-US" sz="2400" dirty="0"/>
          </a:p>
          <a:p>
            <a:r>
              <a:rPr lang="en-US" sz="2400" dirty="0">
                <a:ea typeface="+mn-lt"/>
                <a:cs typeface="+mn-lt"/>
                <a:hlinkClick r:id="rId2"/>
              </a:rPr>
              <a:t>https://alabama.box.com/s/fjiyna60981nxuq4dxwp7r10z6pjh4eo</a:t>
            </a:r>
            <a:r>
              <a:rPr lang="en-US" sz="2400" dirty="0">
                <a:ea typeface="+mn-lt"/>
                <a:cs typeface="+mn-lt"/>
              </a:rPr>
              <a:t> </a:t>
            </a:r>
            <a:endParaRPr lang="en-US" sz="2400"/>
          </a:p>
        </p:txBody>
      </p:sp>
    </p:spTree>
    <p:extLst>
      <p:ext uri="{BB962C8B-B14F-4D97-AF65-F5344CB8AC3E}">
        <p14:creationId xmlns:p14="http://schemas.microsoft.com/office/powerpoint/2010/main" val="2860405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02c5555-75e8-4e9e-b819-13c9790f09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084FE45D77C343A926B5FB16E52F11" ma:contentTypeVersion="16" ma:contentTypeDescription="Create a new document." ma:contentTypeScope="" ma:versionID="0b5e4174e42e60309d97c49075a5d68e">
  <xsd:schema xmlns:xsd="http://www.w3.org/2001/XMLSchema" xmlns:xs="http://www.w3.org/2001/XMLSchema" xmlns:p="http://schemas.microsoft.com/office/2006/metadata/properties" xmlns:ns3="702c5555-75e8-4e9e-b819-13c9790f09f3" xmlns:ns4="2e70bca4-63ef-4d8f-9d67-d74cd28a30c3" targetNamespace="http://schemas.microsoft.com/office/2006/metadata/properties" ma:root="true" ma:fieldsID="3935a1ed5816a1b83ecd08a38f02b87e" ns3:_="" ns4:_="">
    <xsd:import namespace="702c5555-75e8-4e9e-b819-13c9790f09f3"/>
    <xsd:import namespace="2e70bca4-63ef-4d8f-9d67-d74cd28a30c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_activity"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c5555-75e8-4e9e-b819-13c9790f0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70bca4-63ef-4d8f-9d67-d74cd28a30c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FE16CA-070B-4D00-B57F-1D59C2AB8F4E}">
  <ds:schemaRefs>
    <ds:schemaRef ds:uri="http://schemas.microsoft.com/sharepoint/v3/contenttype/forms"/>
  </ds:schemaRefs>
</ds:datastoreItem>
</file>

<file path=customXml/itemProps2.xml><?xml version="1.0" encoding="utf-8"?>
<ds:datastoreItem xmlns:ds="http://schemas.openxmlformats.org/officeDocument/2006/customXml" ds:itemID="{048674FF-673D-40E4-90DC-427647F6395A}">
  <ds:schemaRefs>
    <ds:schemaRef ds:uri="702c5555-75e8-4e9e-b819-13c9790f09f3"/>
    <ds:schemaRef ds:uri="http://purl.org/dc/terms/"/>
    <ds:schemaRef ds:uri="http://purl.org/dc/elements/1.1/"/>
    <ds:schemaRef ds:uri="http://purl.org/dc/dcmitype/"/>
    <ds:schemaRef ds:uri="http://schemas.microsoft.com/office/2006/documentManagement/types"/>
    <ds:schemaRef ds:uri="2e70bca4-63ef-4d8f-9d67-d74cd28a30c3"/>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335D64D-FB87-4858-9925-404BA5CC96E4}">
  <ds:schemaRefs>
    <ds:schemaRef ds:uri="2e70bca4-63ef-4d8f-9d67-d74cd28a30c3"/>
    <ds:schemaRef ds:uri="702c5555-75e8-4e9e-b819-13c9790f09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Wood design</Template>
  <TotalTime>0</TotalTime>
  <Words>464</Words>
  <Application>Microsoft Office PowerPoint</Application>
  <PresentationFormat>Widescreen</PresentationFormat>
  <Paragraphs>68</Paragraphs>
  <Slides>9</Slides>
  <Notes>1</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Wood Type</vt:lpstr>
      <vt:lpstr>Mentor management system</vt:lpstr>
      <vt:lpstr>Project OVERVIEW</vt:lpstr>
      <vt:lpstr>Sprint backlog</vt:lpstr>
      <vt:lpstr>Team members contribution</vt:lpstr>
      <vt:lpstr>Comparison to sprint 1 </vt:lpstr>
      <vt:lpstr>SPRINT REFLECTION</vt:lpstr>
      <vt:lpstr>Sponsor Feedback  </vt:lpstr>
      <vt:lpstr>Demo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management system</dc:title>
  <dc:creator>Manjila Singh</dc:creator>
  <cp:lastModifiedBy>Hannah Hazelwood</cp:lastModifiedBy>
  <cp:revision>105</cp:revision>
  <dcterms:created xsi:type="dcterms:W3CDTF">2025-02-14T17:12:24Z</dcterms:created>
  <dcterms:modified xsi:type="dcterms:W3CDTF">2025-03-25T09:58:05Z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0x010100A8084FE45D77C343A926B5FB16E52F11</vt:lpwstr>
  </property>
</Properties>
</file>